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Lst>
  <p:sldSz cy="6858000" cx="12192000"/>
  <p:notesSz cx="6858000" cy="9144000"/>
  <p:embeddedFontLst>
    <p:embeddedFont>
      <p:font typeface="Gill Sans"/>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6" roundtripDataSignature="AMtx7miMbvH8ZThj/SfZjs9HC8noO+Uy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GillSans-bold.fntdata"/><Relationship Id="rId50" Type="http://schemas.openxmlformats.org/officeDocument/2006/relationships/slide" Target="slides/slide46.xml"/><Relationship Id="rId94" Type="http://schemas.openxmlformats.org/officeDocument/2006/relationships/font" Target="fonts/GillSans-regular.fntdata"/><Relationship Id="rId53" Type="http://schemas.openxmlformats.org/officeDocument/2006/relationships/slide" Target="slides/slide49.xml"/><Relationship Id="rId52" Type="http://schemas.openxmlformats.org/officeDocument/2006/relationships/slide" Target="slides/slide48.xml"/><Relationship Id="rId96" Type="http://customschemas.google.com/relationships/presentationmetadata" Target="meta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5b9630aa3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a5b9630aa3_8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a5b9630aa3_8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a5b9630aa3_8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5b9630aa3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a5b9630aa3_8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5b9630aa3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a5b9630aa3_8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a5b9630aa3_8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a5b9630aa3_8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a5b9630aa3_8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3a5b9630aa3_8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a5b9630aa3_8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3a5b9630aa3_8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a5b9630aa3_8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a5b9630aa3_8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a5b9630aa3_8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a5b9630aa3_8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5b9630aa3_8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a5b9630aa3_8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5b9630aa3_8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a5b9630aa3_8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5b9630aa3_8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a5b9630aa3_8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a5b9630aa3_8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a5b9630aa3_8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5b9630aa3_8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a5b9630aa3_8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a5b9630aa3_8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3a5b9630aa3_8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a5b9630aa3_8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a5b9630aa3_8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5b9630aa3_7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a5b9630aa3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a5b9630aa3_8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3a5b9630aa3_8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a5b9630aa3_8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a5b9630aa3_8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a5b9630aa3_8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a5b9630aa3_8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a5b9630aa3_8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3a5b9630aa3_8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a5b9630aa3_8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3a5b9630aa3_8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5b9630aa3_8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a5b9630aa3_8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a5b9630aa3_8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3a5b9630aa3_8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a5b9630aa3_7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a5b9630aa3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a5b9630aa3_8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a5b9630aa3_8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5b9630aa3_8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a5b9630aa3_8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a5b9630aa3_8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3a5b9630aa3_8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5b9630aa3_8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3a5b9630aa3_8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a5b9630aa3_8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3a5b9630aa3_8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a5b9630aa3_8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a5b9630aa3_8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a5b9630aa3_8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3a5b9630aa3_8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a5b9630aa3_8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a5b9630aa3_8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5b9630aa3_8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a5b9630aa3_8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a5b9630aa3_8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3a5b9630aa3_8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a5b9630aa3_8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3a5b9630aa3_8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a5b9630aa3_8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a5b9630aa3_8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a5b9630aa3_8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a5b9630aa3_8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a5b9630aa3_8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3a5b9630aa3_8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a5b9630aa3_8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3a5b9630aa3_8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a5b9630aa3_8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3a5b9630aa3_8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a5b9630aa3_8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3a5b9630aa3_8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a5b9630aa3_8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3a5b9630aa3_8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a5b9630aa3_8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3a5b9630aa3_8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a5b9630aa3_8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3a5b9630aa3_8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 name="Shape 14"/>
        <p:cNvGrpSpPr/>
        <p:nvPr/>
      </p:nvGrpSpPr>
      <p:grpSpPr>
        <a:xfrm>
          <a:off x="0" y="0"/>
          <a:ext cx="0" cy="0"/>
          <a:chOff x="0" y="0"/>
          <a:chExt cx="0" cy="0"/>
        </a:xfrm>
      </p:grpSpPr>
      <p:sp>
        <p:nvSpPr>
          <p:cNvPr id="15" name="Google Shape;15;p75"/>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7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5"/>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75"/>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5"/>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8" name="Shape 78"/>
        <p:cNvGrpSpPr/>
        <p:nvPr/>
      </p:nvGrpSpPr>
      <p:grpSpPr>
        <a:xfrm>
          <a:off x="0" y="0"/>
          <a:ext cx="0" cy="0"/>
          <a:chOff x="0" y="0"/>
          <a:chExt cx="0" cy="0"/>
        </a:xfrm>
      </p:grpSpPr>
      <p:sp>
        <p:nvSpPr>
          <p:cNvPr id="79" name="Google Shape;79;p84"/>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4"/>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8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5" name="Shape 85"/>
        <p:cNvGrpSpPr/>
        <p:nvPr/>
      </p:nvGrpSpPr>
      <p:grpSpPr>
        <a:xfrm>
          <a:off x="0" y="0"/>
          <a:ext cx="0" cy="0"/>
          <a:chOff x="0" y="0"/>
          <a:chExt cx="0" cy="0"/>
        </a:xfrm>
      </p:grpSpPr>
      <p:sp>
        <p:nvSpPr>
          <p:cNvPr id="86" name="Google Shape;86;p85"/>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5"/>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5"/>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85"/>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85"/>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5"/>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7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7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7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6"/>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8" name="Shape 28"/>
        <p:cNvGrpSpPr/>
        <p:nvPr/>
      </p:nvGrpSpPr>
      <p:grpSpPr>
        <a:xfrm>
          <a:off x="0" y="0"/>
          <a:ext cx="0" cy="0"/>
          <a:chOff x="0" y="0"/>
          <a:chExt cx="0" cy="0"/>
        </a:xfrm>
      </p:grpSpPr>
      <p:sp>
        <p:nvSpPr>
          <p:cNvPr id="29" name="Google Shape;29;p77"/>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77"/>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2" name="Google Shape;32;p7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7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8"/>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9" name="Google Shape;39;p78"/>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0" name="Google Shape;40;p7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3" name="Shape 43"/>
        <p:cNvGrpSpPr/>
        <p:nvPr/>
      </p:nvGrpSpPr>
      <p:grpSpPr>
        <a:xfrm>
          <a:off x="0" y="0"/>
          <a:ext cx="0" cy="0"/>
          <a:chOff x="0" y="0"/>
          <a:chExt cx="0" cy="0"/>
        </a:xfrm>
      </p:grpSpPr>
      <p:sp>
        <p:nvSpPr>
          <p:cNvPr id="44" name="Google Shape;44;p7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9"/>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7" name="Google Shape;47;p7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79"/>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9" name="Google Shape;49;p79"/>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0" name="Google Shape;50;p7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8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57" name="Google Shape;57;p80"/>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9" name="Shape 59"/>
        <p:cNvGrpSpPr/>
        <p:nvPr/>
      </p:nvGrpSpPr>
      <p:grpSpPr>
        <a:xfrm>
          <a:off x="0" y="0"/>
          <a:ext cx="0" cy="0"/>
          <a:chOff x="0" y="0"/>
          <a:chExt cx="0" cy="0"/>
        </a:xfrm>
      </p:grpSpPr>
      <p:sp>
        <p:nvSpPr>
          <p:cNvPr id="60" name="Google Shape;60;p8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3" name="Shape 63"/>
        <p:cNvGrpSpPr/>
        <p:nvPr/>
      </p:nvGrpSpPr>
      <p:grpSpPr>
        <a:xfrm>
          <a:off x="0" y="0"/>
          <a:ext cx="0" cy="0"/>
          <a:chOff x="0" y="0"/>
          <a:chExt cx="0" cy="0"/>
        </a:xfrm>
      </p:grpSpPr>
      <p:sp>
        <p:nvSpPr>
          <p:cNvPr id="64" name="Google Shape;64;p82"/>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2"/>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2"/>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82"/>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8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1" name="Shape 71"/>
        <p:cNvGrpSpPr/>
        <p:nvPr/>
      </p:nvGrpSpPr>
      <p:grpSpPr>
        <a:xfrm>
          <a:off x="0" y="0"/>
          <a:ext cx="0" cy="0"/>
          <a:chOff x="0" y="0"/>
          <a:chExt cx="0" cy="0"/>
        </a:xfrm>
      </p:grpSpPr>
      <p:sp>
        <p:nvSpPr>
          <p:cNvPr id="72" name="Google Shape;72;p83"/>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3"/>
          <p:cNvSpPr/>
          <p:nvPr>
            <p:ph idx="2" type="pic"/>
          </p:nvPr>
        </p:nvSpPr>
        <p:spPr>
          <a:xfrm>
            <a:off x="447817" y="599725"/>
            <a:ext cx="11290859" cy="3557252"/>
          </a:xfrm>
          <a:prstGeom prst="rect">
            <a:avLst/>
          </a:prstGeom>
          <a:noFill/>
          <a:ln>
            <a:noFill/>
          </a:ln>
        </p:spPr>
      </p:sp>
      <p:sp>
        <p:nvSpPr>
          <p:cNvPr id="74" name="Google Shape;74;p83"/>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8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4"/>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74"/>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7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7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7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11" name="Google Shape;11;p7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7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552600" y="3192998"/>
            <a:ext cx="10993500" cy="13539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600"/>
              <a:buFont typeface="Gill Sans"/>
              <a:buNone/>
            </a:pPr>
            <a:r>
              <a:rPr lang="es-ES">
                <a:solidFill>
                  <a:schemeClr val="lt1"/>
                </a:solidFill>
              </a:rPr>
              <a:t>ELECTRODOMÉSTICOS CON SOAP, DOTNET Y BASE DE DATOS LOCAL</a:t>
            </a:r>
            <a:endParaRPr/>
          </a:p>
        </p:txBody>
      </p:sp>
      <p:sp>
        <p:nvSpPr>
          <p:cNvPr id="97" name="Google Shape;97;p1"/>
          <p:cNvSpPr txBox="1"/>
          <p:nvPr>
            <p:ph idx="1" type="subTitle"/>
          </p:nvPr>
        </p:nvSpPr>
        <p:spPr>
          <a:xfrm>
            <a:off x="1355001" y="4572000"/>
            <a:ext cx="4261500" cy="1812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b="1" lang="es-ES">
                <a:solidFill>
                  <a:schemeClr val="lt1"/>
                </a:solidFill>
              </a:rPr>
              <a:t>INTEGRANTES:</a:t>
            </a:r>
            <a:endParaRPr b="1">
              <a:solidFill>
                <a:schemeClr val="lt1"/>
              </a:solidFill>
            </a:endParaRPr>
          </a:p>
          <a:p>
            <a:pPr indent="0" lvl="0" marL="0" rtl="0" algn="l">
              <a:spcBef>
                <a:spcPts val="0"/>
              </a:spcBef>
              <a:spcAft>
                <a:spcPts val="0"/>
              </a:spcAft>
              <a:buSzPts val="1472"/>
              <a:buNone/>
            </a:pPr>
            <a:r>
              <a:t/>
            </a:r>
            <a:endParaRPr b="1">
              <a:solidFill>
                <a:schemeClr val="lt1"/>
              </a:solidFill>
            </a:endParaRPr>
          </a:p>
          <a:p>
            <a:pPr indent="0" lvl="0" marL="0" rtl="0" algn="l">
              <a:spcBef>
                <a:spcPts val="0"/>
              </a:spcBef>
              <a:spcAft>
                <a:spcPts val="0"/>
              </a:spcAft>
              <a:buSzPts val="1472"/>
              <a:buNone/>
            </a:pPr>
            <a:r>
              <a:rPr b="1" lang="es-ES">
                <a:solidFill>
                  <a:schemeClr val="lt1"/>
                </a:solidFill>
              </a:rPr>
              <a:t>Cristian Acalo</a:t>
            </a:r>
            <a:endParaRPr b="1">
              <a:solidFill>
                <a:schemeClr val="lt1"/>
              </a:solidFill>
            </a:endParaRPr>
          </a:p>
          <a:p>
            <a:pPr indent="0" lvl="0" marL="0" rtl="0" algn="l">
              <a:spcBef>
                <a:spcPts val="0"/>
              </a:spcBef>
              <a:spcAft>
                <a:spcPts val="0"/>
              </a:spcAft>
              <a:buSzPts val="1472"/>
              <a:buNone/>
            </a:pPr>
            <a:r>
              <a:rPr b="1" lang="es-ES">
                <a:solidFill>
                  <a:schemeClr val="lt1"/>
                </a:solidFill>
              </a:rPr>
              <a:t>Javier Gonzaga</a:t>
            </a:r>
            <a:endParaRPr b="1">
              <a:solidFill>
                <a:schemeClr val="lt1"/>
              </a:solidFill>
            </a:endParaRPr>
          </a:p>
          <a:p>
            <a:pPr indent="0" lvl="0" marL="0" rtl="0" algn="l">
              <a:spcBef>
                <a:spcPts val="0"/>
              </a:spcBef>
              <a:spcAft>
                <a:spcPts val="0"/>
              </a:spcAft>
              <a:buSzPts val="1472"/>
              <a:buNone/>
            </a:pPr>
            <a:r>
              <a:rPr b="1" lang="es-ES">
                <a:solidFill>
                  <a:schemeClr val="lt1"/>
                </a:solidFill>
              </a:rPr>
              <a:t>Leonardo Obando</a:t>
            </a:r>
            <a:endParaRPr b="1">
              <a:solidFill>
                <a:schemeClr val="lt1"/>
              </a:solidFill>
            </a:endParaRPr>
          </a:p>
        </p:txBody>
      </p:sp>
      <p:pic>
        <p:nvPicPr>
          <p:cNvPr descr="Resultado de imagen para espe" id="98" name="Google Shape;98;p1"/>
          <p:cNvPicPr preferRelativeResize="0"/>
          <p:nvPr/>
        </p:nvPicPr>
        <p:blipFill rotWithShape="1">
          <a:blip r:embed="rId3">
            <a:alphaModFix/>
          </a:blip>
          <a:srcRect b="0" l="0" r="0" t="0"/>
          <a:stretch/>
        </p:blipFill>
        <p:spPr>
          <a:xfrm>
            <a:off x="319597" y="716302"/>
            <a:ext cx="11647502" cy="2193925"/>
          </a:xfrm>
          <a:prstGeom prst="rect">
            <a:avLst/>
          </a:prstGeom>
          <a:noFill/>
          <a:ln>
            <a:noFill/>
          </a:ln>
        </p:spPr>
      </p:pic>
      <p:sp>
        <p:nvSpPr>
          <p:cNvPr id="99" name="Google Shape;99;p1"/>
          <p:cNvSpPr txBox="1"/>
          <p:nvPr/>
        </p:nvSpPr>
        <p:spPr>
          <a:xfrm>
            <a:off x="6909663" y="4572001"/>
            <a:ext cx="4261500" cy="1235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4590B8"/>
              </a:buClr>
              <a:buSzPts val="1472"/>
              <a:buFont typeface="Noto Sans Symbols"/>
              <a:buNone/>
            </a:pPr>
            <a:r>
              <a:t/>
            </a:r>
            <a:endParaRPr b="1" sz="1600">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4590B8"/>
              </a:buClr>
              <a:buSzPts val="1472"/>
              <a:buFont typeface="Noto Sans Symbols"/>
              <a:buNone/>
            </a:pPr>
            <a:r>
              <a:rPr b="1" i="0" lang="es-ES" sz="1600" u="none" cap="none" strike="noStrike">
                <a:solidFill>
                  <a:srgbClr val="FFFFFF"/>
                </a:solidFill>
                <a:latin typeface="Gill Sans"/>
                <a:ea typeface="Gill Sans"/>
                <a:cs typeface="Gill Sans"/>
                <a:sym typeface="Gill Sans"/>
              </a:rPr>
              <a:t>FECHA:  1</a:t>
            </a:r>
            <a:r>
              <a:rPr b="1" lang="es-ES" sz="1600">
                <a:solidFill>
                  <a:srgbClr val="FFFFFF"/>
                </a:solidFill>
                <a:latin typeface="Gill Sans"/>
                <a:ea typeface="Gill Sans"/>
                <a:cs typeface="Gill Sans"/>
                <a:sym typeface="Gill Sans"/>
              </a:rPr>
              <a:t>9</a:t>
            </a:r>
            <a:r>
              <a:rPr b="1" i="0" lang="es-ES" sz="1600" u="none" cap="none" strike="noStrike">
                <a:solidFill>
                  <a:srgbClr val="FFFFFF"/>
                </a:solidFill>
                <a:latin typeface="Gill Sans"/>
                <a:ea typeface="Gill Sans"/>
                <a:cs typeface="Gill Sans"/>
                <a:sym typeface="Gill Sans"/>
              </a:rPr>
              <a:t>/1</a:t>
            </a:r>
            <a:r>
              <a:rPr b="1" lang="es-ES" sz="1600">
                <a:solidFill>
                  <a:srgbClr val="FFFFFF"/>
                </a:solidFill>
                <a:latin typeface="Gill Sans"/>
                <a:ea typeface="Gill Sans"/>
                <a:cs typeface="Gill Sans"/>
                <a:sym typeface="Gill Sans"/>
              </a:rPr>
              <a:t>1</a:t>
            </a:r>
            <a:r>
              <a:rPr b="1" i="0" lang="es-ES" sz="1600" u="none" cap="none" strike="noStrike">
                <a:solidFill>
                  <a:srgbClr val="FFFFFF"/>
                </a:solidFill>
                <a:latin typeface="Gill Sans"/>
                <a:ea typeface="Gill Sans"/>
                <a:cs typeface="Gill Sans"/>
                <a:sym typeface="Gill Sans"/>
              </a:rPr>
              <a:t>/202</a:t>
            </a:r>
            <a:r>
              <a:rPr b="1" lang="es-ES" sz="1600">
                <a:solidFill>
                  <a:srgbClr val="FFFFFF"/>
                </a:solidFill>
                <a:latin typeface="Gill Sans"/>
                <a:ea typeface="Gill Sans"/>
                <a:cs typeface="Gill Sans"/>
                <a:sym typeface="Gill Sans"/>
              </a:rPr>
              <a:t>5</a:t>
            </a:r>
            <a:endParaRPr b="0" i="0" sz="1600" u="none" cap="none" strike="noStrike">
              <a:solidFill>
                <a:srgbClr val="FFFFFF"/>
              </a:solidFill>
              <a:latin typeface="Gill Sans"/>
              <a:ea typeface="Gill Sans"/>
              <a:cs typeface="Gill Sans"/>
              <a:sym typeface="Gill Sans"/>
            </a:endParaRPr>
          </a:p>
          <a:p>
            <a:pPr indent="0" lvl="0" marL="0" marR="0" rtl="0" algn="l">
              <a:lnSpc>
                <a:spcPct val="100000"/>
              </a:lnSpc>
              <a:spcBef>
                <a:spcPts val="920"/>
              </a:spcBef>
              <a:spcAft>
                <a:spcPts val="0"/>
              </a:spcAft>
              <a:buClr>
                <a:srgbClr val="4590B8"/>
              </a:buClr>
              <a:buSzPts val="1472"/>
              <a:buFont typeface="Noto Sans Symbols"/>
              <a:buNone/>
            </a:pPr>
            <a:r>
              <a:rPr b="1" lang="es-ES" sz="1600">
                <a:solidFill>
                  <a:srgbClr val="FFFFFF"/>
                </a:solidFill>
                <a:latin typeface="Gill Sans"/>
                <a:ea typeface="Gill Sans"/>
                <a:cs typeface="Gill Sans"/>
                <a:sym typeface="Gill Sans"/>
              </a:rPr>
              <a:t>ING: MAURICIO CAMPAÑA</a:t>
            </a:r>
            <a:endParaRPr b="1" i="0" sz="1600" u="none" cap="none" strike="noStrike">
              <a:solidFill>
                <a:srgbClr val="FFFFFF"/>
              </a:solidFill>
              <a:latin typeface="Gill Sans"/>
              <a:ea typeface="Gill Sans"/>
              <a:cs typeface="Gill Sans"/>
              <a:sym typeface="Gill Sans"/>
            </a:endParaRPr>
          </a:p>
        </p:txBody>
      </p:sp>
      <p:sp>
        <p:nvSpPr>
          <p:cNvPr id="100" name="Google Shape;100;p1"/>
          <p:cNvSpPr txBox="1"/>
          <p:nvPr/>
        </p:nvSpPr>
        <p:spPr>
          <a:xfrm>
            <a:off x="11817675" y="6474048"/>
            <a:ext cx="3743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Gill Sans"/>
              <a:buNone/>
            </a:pPr>
            <a:r>
              <a:rPr b="0" i="0" lang="es-ES" sz="2000" u="none" cap="none" strike="noStrike">
                <a:solidFill>
                  <a:srgbClr val="000000"/>
                </a:solidFill>
                <a:latin typeface="Gill Sans"/>
                <a:ea typeface="Gill Sans"/>
                <a:cs typeface="Gill Sans"/>
                <a:sym typeface="Gill San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68" name="Google Shape;168;p7"/>
          <p:cNvSpPr txBox="1"/>
          <p:nvPr>
            <p:ph idx="1" type="body"/>
          </p:nvPr>
        </p:nvSpPr>
        <p:spPr>
          <a:xfrm>
            <a:off x="581192" y="1848998"/>
            <a:ext cx="8589441" cy="763187"/>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Cambria"/>
              <a:buChar char="∙"/>
            </a:pPr>
            <a:r>
              <a:rPr lang="es-ES">
                <a:latin typeface="Cambria"/>
                <a:ea typeface="Cambria"/>
                <a:cs typeface="Cambria"/>
                <a:sym typeface="Cambria"/>
              </a:rPr>
              <a:t>2.</a:t>
            </a:r>
            <a:r>
              <a:rPr lang="es-ES" sz="1800">
                <a:latin typeface="Cambria"/>
                <a:ea typeface="Cambria"/>
                <a:cs typeface="Cambria"/>
                <a:sym typeface="Cambria"/>
              </a:rPr>
              <a:t>4.</a:t>
            </a:r>
            <a:r>
              <a:rPr lang="es-ES">
                <a:latin typeface="Cambria"/>
                <a:ea typeface="Cambria"/>
                <a:cs typeface="Cambria"/>
                <a:sym typeface="Cambria"/>
              </a:rPr>
              <a:t> </a:t>
            </a:r>
            <a:r>
              <a:rPr lang="es-ES" sz="1800">
                <a:latin typeface="Cambria"/>
                <a:ea typeface="Cambria"/>
                <a:cs typeface="Cambria"/>
                <a:sym typeface="Cambria"/>
              </a:rPr>
              <a:t>Ahora para insertar datos deberemos usar nuestro script Carga_Datos.sql</a:t>
            </a:r>
            <a:r>
              <a:rPr lang="es-ES">
                <a:latin typeface="Cambria"/>
                <a:ea typeface="Cambria"/>
                <a:cs typeface="Cambria"/>
                <a:sym typeface="Cambria"/>
              </a:rPr>
              <a:t>, copiamos y PEGAMOS su contenido en la herramienta y verificamos</a:t>
            </a:r>
            <a:endParaRPr sz="1800">
              <a:latin typeface="Cambria"/>
              <a:ea typeface="Cambria"/>
              <a:cs typeface="Cambria"/>
              <a:sym typeface="Cambria"/>
            </a:endParaRPr>
          </a:p>
        </p:txBody>
      </p:sp>
      <p:sp>
        <p:nvSpPr>
          <p:cNvPr id="169" name="Google Shape;169;p7"/>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170" name="Google Shape;170;p7"/>
          <p:cNvPicPr preferRelativeResize="0"/>
          <p:nvPr/>
        </p:nvPicPr>
        <p:blipFill>
          <a:blip r:embed="rId3">
            <a:alphaModFix/>
          </a:blip>
          <a:stretch>
            <a:fillRect/>
          </a:stretch>
        </p:blipFill>
        <p:spPr>
          <a:xfrm>
            <a:off x="3521975" y="2745225"/>
            <a:ext cx="2808299" cy="40871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76" name="Google Shape;176;p8"/>
          <p:cNvSpPr txBox="1"/>
          <p:nvPr>
            <p:ph idx="1" type="body"/>
          </p:nvPr>
        </p:nvSpPr>
        <p:spPr>
          <a:xfrm>
            <a:off x="450550" y="1919250"/>
            <a:ext cx="8796000" cy="1013700"/>
          </a:xfrm>
          <a:prstGeom prst="rect">
            <a:avLst/>
          </a:prstGeom>
          <a:noFill/>
          <a:ln>
            <a:noFill/>
          </a:ln>
        </p:spPr>
        <p:txBody>
          <a:bodyPr anchorCtr="0" anchor="ctr" bIns="45700" lIns="91425" spcFirstLastPara="1" rIns="91425" wrap="square" tIns="45700">
            <a:normAutofit fontScale="85000" lnSpcReduction="10000"/>
          </a:bodyPr>
          <a:lstStyle/>
          <a:p>
            <a:pPr indent="-327126" lvl="0" marL="342900" marR="0" rtl="0" algn="just">
              <a:lnSpc>
                <a:spcPct val="107000"/>
              </a:lnSpc>
              <a:spcBef>
                <a:spcPts val="0"/>
              </a:spcBef>
              <a:spcAft>
                <a:spcPts val="0"/>
              </a:spcAft>
              <a:buSzPct val="91999"/>
              <a:buFont typeface="Noto Sans Symbols"/>
              <a:buChar char="∙"/>
            </a:pPr>
            <a:r>
              <a:rPr lang="es-ES" sz="1800">
                <a:latin typeface="Cambria"/>
                <a:ea typeface="Cambria"/>
                <a:cs typeface="Cambria"/>
                <a:sym typeface="Cambria"/>
              </a:rPr>
              <a:t>2.4	Creación del Servidor </a:t>
            </a:r>
            <a:r>
              <a:rPr lang="es-ES">
                <a:latin typeface="Cambria"/>
                <a:ea typeface="Cambria"/>
                <a:cs typeface="Cambria"/>
                <a:sym typeface="Cambria"/>
              </a:rPr>
              <a:t>SOAP</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Para comenzar con la creación </a:t>
            </a:r>
            <a:r>
              <a:rPr lang="es-ES" sz="1800">
                <a:latin typeface="Cambria"/>
                <a:ea typeface="Cambria"/>
                <a:cs typeface="Cambria"/>
                <a:sym typeface="Cambria"/>
              </a:rPr>
              <a:t>del proyecto servidor </a:t>
            </a:r>
            <a:r>
              <a:rPr lang="es-ES">
                <a:latin typeface="Cambria"/>
                <a:ea typeface="Cambria"/>
                <a:cs typeface="Cambria"/>
                <a:sym typeface="Cambria"/>
              </a:rPr>
              <a:t>se procede a crear un nuevo proyecto en Visual Studio 2022</a:t>
            </a:r>
            <a:r>
              <a:rPr lang="es-ES" sz="1800">
                <a:latin typeface="Cambria"/>
                <a:ea typeface="Cambria"/>
                <a:cs typeface="Cambria"/>
                <a:sym typeface="Cambria"/>
              </a:rPr>
              <a:t>, </a:t>
            </a:r>
            <a:r>
              <a:rPr lang="es-ES">
                <a:latin typeface="Cambria"/>
                <a:ea typeface="Cambria"/>
                <a:cs typeface="Cambria"/>
                <a:sym typeface="Cambria"/>
              </a:rPr>
              <a:t>el proyecto </a:t>
            </a:r>
            <a:r>
              <a:rPr lang="es-ES" sz="1800">
                <a:latin typeface="Cambria"/>
                <a:ea typeface="Cambria"/>
                <a:cs typeface="Cambria"/>
                <a:sym typeface="Cambria"/>
              </a:rPr>
              <a:t>que </a:t>
            </a:r>
            <a:r>
              <a:rPr lang="es-ES">
                <a:latin typeface="Cambria"/>
                <a:ea typeface="Cambria"/>
                <a:cs typeface="Cambria"/>
                <a:sym typeface="Cambria"/>
              </a:rPr>
              <a:t>se deberá seleccionar es del tipo Aplicación ASP.NET Core Web API.</a:t>
            </a:r>
            <a:endParaRPr sz="1800">
              <a:latin typeface="Cambria"/>
              <a:ea typeface="Cambria"/>
              <a:cs typeface="Cambria"/>
              <a:sym typeface="Cambria"/>
            </a:endParaRPr>
          </a:p>
          <a:p>
            <a:pPr indent="0" lvl="0" marL="0" marR="0" rtl="0" algn="just">
              <a:lnSpc>
                <a:spcPct val="107000"/>
              </a:lnSpc>
              <a:spcBef>
                <a:spcPts val="0"/>
              </a:spcBef>
              <a:spcAft>
                <a:spcPts val="0"/>
              </a:spcAft>
              <a:buSzPct val="91999"/>
              <a:buFont typeface="Noto Sans Symbols"/>
              <a:buNone/>
            </a:pPr>
            <a:r>
              <a:t/>
            </a:r>
            <a:endParaRPr sz="1800">
              <a:latin typeface="Cambria"/>
              <a:ea typeface="Cambria"/>
              <a:cs typeface="Cambria"/>
              <a:sym typeface="Cambria"/>
            </a:endParaRPr>
          </a:p>
        </p:txBody>
      </p:sp>
      <p:sp>
        <p:nvSpPr>
          <p:cNvPr id="177" name="Google Shape;177;p8"/>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178" name="Google Shape;178;p8"/>
          <p:cNvPicPr preferRelativeResize="0"/>
          <p:nvPr/>
        </p:nvPicPr>
        <p:blipFill>
          <a:blip r:embed="rId3">
            <a:alphaModFix/>
          </a:blip>
          <a:stretch>
            <a:fillRect/>
          </a:stretch>
        </p:blipFill>
        <p:spPr>
          <a:xfrm>
            <a:off x="2118513" y="3042525"/>
            <a:ext cx="5514800" cy="3546050"/>
          </a:xfrm>
          <a:prstGeom prst="rect">
            <a:avLst/>
          </a:prstGeom>
          <a:noFill/>
          <a:ln>
            <a:noFill/>
          </a:ln>
        </p:spPr>
      </p:pic>
      <p:sp>
        <p:nvSpPr>
          <p:cNvPr id="179" name="Google Shape;179;p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85" name="Google Shape;185;p9"/>
          <p:cNvSpPr txBox="1"/>
          <p:nvPr>
            <p:ph idx="1" type="body"/>
          </p:nvPr>
        </p:nvSpPr>
        <p:spPr>
          <a:xfrm>
            <a:off x="390692" y="1962876"/>
            <a:ext cx="8589441" cy="609601"/>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Cambria"/>
              <a:buChar char="∙"/>
            </a:pPr>
            <a:r>
              <a:rPr lang="es-ES" sz="1800">
                <a:latin typeface="Cambria"/>
                <a:ea typeface="Cambria"/>
                <a:cs typeface="Cambria"/>
                <a:sym typeface="Cambria"/>
              </a:rPr>
              <a:t>2.	Luego ajustar las configuraciones del servidor</a:t>
            </a:r>
            <a:r>
              <a:rPr lang="es-ES">
                <a:latin typeface="Cambria"/>
                <a:ea typeface="Cambria"/>
                <a:cs typeface="Cambria"/>
                <a:sym typeface="Cambria"/>
              </a:rPr>
              <a:t> elegir proyecto vacío</a:t>
            </a:r>
            <a:r>
              <a:rPr lang="es-ES" sz="1800">
                <a:latin typeface="Cambria"/>
                <a:ea typeface="Cambria"/>
                <a:cs typeface="Cambria"/>
                <a:sym typeface="Cambria"/>
              </a:rPr>
              <a:t>.</a:t>
            </a:r>
            <a:endParaRPr>
              <a:latin typeface="Cambria"/>
              <a:ea typeface="Cambria"/>
              <a:cs typeface="Cambria"/>
              <a:sym typeface="Cambria"/>
            </a:endParaRPr>
          </a:p>
        </p:txBody>
      </p:sp>
      <p:pic>
        <p:nvPicPr>
          <p:cNvPr descr="Captura de pantalla de un celular&#10;&#10;Descripción generada automáticamente" id="186" name="Google Shape;186;p9"/>
          <p:cNvPicPr preferRelativeResize="0"/>
          <p:nvPr/>
        </p:nvPicPr>
        <p:blipFill rotWithShape="1">
          <a:blip r:embed="rId3">
            <a:alphaModFix/>
          </a:blip>
          <a:srcRect b="0" l="0" r="0" t="0"/>
          <a:stretch/>
        </p:blipFill>
        <p:spPr>
          <a:xfrm>
            <a:off x="1804718" y="2561056"/>
            <a:ext cx="5778980" cy="4093774"/>
          </a:xfrm>
          <a:prstGeom prst="rect">
            <a:avLst/>
          </a:prstGeom>
          <a:noFill/>
          <a:ln>
            <a:noFill/>
          </a:ln>
        </p:spPr>
      </p:pic>
      <p:sp>
        <p:nvSpPr>
          <p:cNvPr id="187" name="Google Shape;187;p9"/>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
        <p:nvSpPr>
          <p:cNvPr id="188" name="Google Shape;188;p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94" name="Google Shape;194;p10"/>
          <p:cNvSpPr txBox="1"/>
          <p:nvPr>
            <p:ph idx="1" type="body"/>
          </p:nvPr>
        </p:nvSpPr>
        <p:spPr>
          <a:xfrm>
            <a:off x="581191" y="1905093"/>
            <a:ext cx="8589441" cy="529637"/>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3. </a:t>
            </a:r>
            <a:r>
              <a:rPr lang="es-ES">
                <a:latin typeface="Cambria"/>
                <a:ea typeface="Cambria"/>
                <a:cs typeface="Cambria"/>
                <a:sym typeface="Cambria"/>
              </a:rPr>
              <a:t>Ahora se crea la estructura del proyecto</a:t>
            </a:r>
            <a:r>
              <a:rPr lang="es-ES" sz="1800">
                <a:latin typeface="Cambria"/>
                <a:ea typeface="Cambria"/>
                <a:cs typeface="Cambria"/>
                <a:sym typeface="Cambria"/>
              </a:rPr>
              <a:t>.</a:t>
            </a:r>
            <a:endParaRPr/>
          </a:p>
        </p:txBody>
      </p:sp>
      <p:sp>
        <p:nvSpPr>
          <p:cNvPr id="195" name="Google Shape;195;p10"/>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196" name="Google Shape;196;p10"/>
          <p:cNvPicPr preferRelativeResize="0"/>
          <p:nvPr/>
        </p:nvPicPr>
        <p:blipFill>
          <a:blip r:embed="rId3">
            <a:alphaModFix/>
          </a:blip>
          <a:stretch>
            <a:fillRect/>
          </a:stretch>
        </p:blipFill>
        <p:spPr>
          <a:xfrm>
            <a:off x="5835525" y="1905100"/>
            <a:ext cx="3126500" cy="4899275"/>
          </a:xfrm>
          <a:prstGeom prst="rect">
            <a:avLst/>
          </a:prstGeom>
          <a:noFill/>
          <a:ln>
            <a:noFill/>
          </a:ln>
        </p:spPr>
      </p:pic>
      <p:sp>
        <p:nvSpPr>
          <p:cNvPr id="197" name="Google Shape;197;p1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03" name="Google Shape;203;p11"/>
          <p:cNvSpPr txBox="1"/>
          <p:nvPr>
            <p:ph idx="1" type="body"/>
          </p:nvPr>
        </p:nvSpPr>
        <p:spPr>
          <a:xfrm>
            <a:off x="581192" y="1962603"/>
            <a:ext cx="8589441" cy="565297"/>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 </a:t>
            </a:r>
            <a:r>
              <a:rPr lang="es-ES">
                <a:latin typeface="Cambria"/>
                <a:ea typeface="Cambria"/>
                <a:cs typeface="Cambria"/>
                <a:sym typeface="Cambria"/>
              </a:rPr>
              <a:t>Ahora se crea una clase para hacer Conexión a la BDD y se codifica su lógica</a:t>
            </a:r>
            <a:r>
              <a:rPr lang="es-ES" sz="1800">
                <a:latin typeface="Cambria"/>
                <a:ea typeface="Cambria"/>
                <a:cs typeface="Cambria"/>
                <a:sym typeface="Cambria"/>
              </a:rPr>
              <a:t>.</a:t>
            </a:r>
            <a:endParaRPr sz="1800">
              <a:latin typeface="Cambria"/>
              <a:ea typeface="Cambria"/>
              <a:cs typeface="Cambria"/>
              <a:sym typeface="Cambria"/>
            </a:endParaRPr>
          </a:p>
        </p:txBody>
      </p:sp>
      <p:sp>
        <p:nvSpPr>
          <p:cNvPr id="204" name="Google Shape;204;p11"/>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05" name="Google Shape;205;p11"/>
          <p:cNvPicPr preferRelativeResize="0"/>
          <p:nvPr/>
        </p:nvPicPr>
        <p:blipFill>
          <a:blip r:embed="rId3">
            <a:alphaModFix/>
          </a:blip>
          <a:stretch>
            <a:fillRect/>
          </a:stretch>
        </p:blipFill>
        <p:spPr>
          <a:xfrm>
            <a:off x="861863" y="2968825"/>
            <a:ext cx="8028100" cy="3127150"/>
          </a:xfrm>
          <a:prstGeom prst="rect">
            <a:avLst/>
          </a:prstGeom>
          <a:noFill/>
          <a:ln>
            <a:noFill/>
          </a:ln>
        </p:spPr>
      </p:pic>
      <p:sp>
        <p:nvSpPr>
          <p:cNvPr id="206" name="Google Shape;206;p1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12" name="Google Shape;212;p13"/>
          <p:cNvSpPr txBox="1"/>
          <p:nvPr>
            <p:ph idx="1" type="body"/>
          </p:nvPr>
        </p:nvSpPr>
        <p:spPr>
          <a:xfrm>
            <a:off x="581192" y="1721974"/>
            <a:ext cx="8589441" cy="845938"/>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5. </a:t>
            </a:r>
            <a:r>
              <a:rPr lang="es-ES">
                <a:latin typeface="Cambria"/>
                <a:ea typeface="Cambria"/>
                <a:cs typeface="Cambria"/>
                <a:sym typeface="Cambria"/>
              </a:rPr>
              <a:t>Ahora en la carpeta Servicio creamos la clase CreditoService y CreditoValidatorService para manejar las funciones que se utilizarán</a:t>
            </a:r>
            <a:r>
              <a:rPr lang="es-ES" sz="1800">
                <a:latin typeface="Cambria"/>
                <a:ea typeface="Cambria"/>
                <a:cs typeface="Cambria"/>
                <a:sym typeface="Cambria"/>
              </a:rPr>
              <a:t>.</a:t>
            </a:r>
            <a:r>
              <a:rPr lang="es-ES">
                <a:latin typeface="Cambria"/>
                <a:ea typeface="Cambria"/>
                <a:cs typeface="Cambria"/>
                <a:sym typeface="Cambria"/>
              </a:rPr>
              <a:t> </a:t>
            </a:r>
            <a:endParaRPr sz="1800">
              <a:latin typeface="Cambria"/>
              <a:ea typeface="Cambria"/>
              <a:cs typeface="Cambria"/>
              <a:sym typeface="Cambria"/>
            </a:endParaRPr>
          </a:p>
        </p:txBody>
      </p:sp>
      <p:sp>
        <p:nvSpPr>
          <p:cNvPr id="213" name="Google Shape;213;p13"/>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14" name="Google Shape;214;p13"/>
          <p:cNvPicPr preferRelativeResize="0"/>
          <p:nvPr/>
        </p:nvPicPr>
        <p:blipFill>
          <a:blip r:embed="rId3">
            <a:alphaModFix/>
          </a:blip>
          <a:stretch>
            <a:fillRect/>
          </a:stretch>
        </p:blipFill>
        <p:spPr>
          <a:xfrm>
            <a:off x="1081150" y="2573924"/>
            <a:ext cx="3444400" cy="4205650"/>
          </a:xfrm>
          <a:prstGeom prst="rect">
            <a:avLst/>
          </a:prstGeom>
          <a:noFill/>
          <a:ln>
            <a:noFill/>
          </a:ln>
        </p:spPr>
      </p:pic>
      <p:pic>
        <p:nvPicPr>
          <p:cNvPr id="215" name="Google Shape;215;p13"/>
          <p:cNvPicPr preferRelativeResize="0"/>
          <p:nvPr/>
        </p:nvPicPr>
        <p:blipFill>
          <a:blip r:embed="rId4">
            <a:alphaModFix/>
          </a:blip>
          <a:stretch>
            <a:fillRect/>
          </a:stretch>
        </p:blipFill>
        <p:spPr>
          <a:xfrm>
            <a:off x="5233938" y="2573925"/>
            <a:ext cx="3052981" cy="4199625"/>
          </a:xfrm>
          <a:prstGeom prst="rect">
            <a:avLst/>
          </a:prstGeom>
          <a:noFill/>
          <a:ln>
            <a:noFill/>
          </a:ln>
        </p:spPr>
      </p:pic>
      <p:sp>
        <p:nvSpPr>
          <p:cNvPr id="216" name="Google Shape;216;p1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22" name="Google Shape;222;p14"/>
          <p:cNvSpPr txBox="1"/>
          <p:nvPr>
            <p:ph idx="1" type="body"/>
          </p:nvPr>
        </p:nvSpPr>
        <p:spPr>
          <a:xfrm>
            <a:off x="554721" y="1752107"/>
            <a:ext cx="8558126" cy="570011"/>
          </a:xfrm>
          <a:prstGeom prst="rect">
            <a:avLst/>
          </a:prstGeom>
          <a:noFill/>
          <a:ln>
            <a:noFill/>
          </a:ln>
        </p:spPr>
        <p:txBody>
          <a:bodyPr anchorCtr="0" anchor="ctr" bIns="45700" lIns="91425" spcFirstLastPara="1" rIns="91425" wrap="square" tIns="45700">
            <a:normAutofit/>
          </a:bodyPr>
          <a:lstStyle/>
          <a:p>
            <a:pPr indent="-350786"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6. </a:t>
            </a:r>
            <a:r>
              <a:rPr lang="es-ES">
                <a:latin typeface="Cambria"/>
                <a:ea typeface="Cambria"/>
                <a:cs typeface="Cambria"/>
                <a:sym typeface="Cambria"/>
              </a:rPr>
              <a:t>Ahora </a:t>
            </a:r>
            <a:r>
              <a:rPr lang="es-ES" sz="1800">
                <a:latin typeface="Cambria"/>
                <a:ea typeface="Cambria"/>
                <a:cs typeface="Cambria"/>
                <a:sym typeface="Cambria"/>
              </a:rPr>
              <a:t>se </a:t>
            </a:r>
            <a:r>
              <a:rPr lang="es-ES">
                <a:latin typeface="Cambria"/>
                <a:ea typeface="Cambria"/>
                <a:cs typeface="Cambria"/>
                <a:sym typeface="Cambria"/>
              </a:rPr>
              <a:t>crea un nuevo Servidor De la Comercializadora con su estructura.</a:t>
            </a:r>
            <a:endParaRPr/>
          </a:p>
        </p:txBody>
      </p:sp>
      <p:sp>
        <p:nvSpPr>
          <p:cNvPr id="223" name="Google Shape;223;p14"/>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24" name="Google Shape;224;p14"/>
          <p:cNvPicPr preferRelativeResize="0"/>
          <p:nvPr/>
        </p:nvPicPr>
        <p:blipFill rotWithShape="1">
          <a:blip r:embed="rId3">
            <a:alphaModFix/>
          </a:blip>
          <a:srcRect b="10921" l="0" r="0" t="0"/>
          <a:stretch/>
        </p:blipFill>
        <p:spPr>
          <a:xfrm>
            <a:off x="3811600" y="2322125"/>
            <a:ext cx="2525417" cy="4535876"/>
          </a:xfrm>
          <a:prstGeom prst="rect">
            <a:avLst/>
          </a:prstGeom>
          <a:noFill/>
          <a:ln>
            <a:noFill/>
          </a:ln>
        </p:spPr>
      </p:pic>
      <p:sp>
        <p:nvSpPr>
          <p:cNvPr id="225" name="Google Shape;225;p1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31" name="Google Shape;231;p15"/>
          <p:cNvSpPr txBox="1"/>
          <p:nvPr>
            <p:ph idx="1" type="body"/>
          </p:nvPr>
        </p:nvSpPr>
        <p:spPr>
          <a:xfrm>
            <a:off x="580915" y="1952011"/>
            <a:ext cx="8531932" cy="601523"/>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7. </a:t>
            </a:r>
            <a:r>
              <a:rPr lang="es-ES">
                <a:latin typeface="Cambria"/>
                <a:ea typeface="Cambria"/>
                <a:cs typeface="Cambria"/>
                <a:sym typeface="Cambria"/>
              </a:rPr>
              <a:t>Se procede a codificar la lógica para usar los métodos desarrollados</a:t>
            </a:r>
            <a:r>
              <a:rPr lang="es-ES" sz="1800">
                <a:latin typeface="Cambria"/>
                <a:ea typeface="Cambria"/>
                <a:cs typeface="Cambria"/>
                <a:sym typeface="Cambria"/>
              </a:rPr>
              <a:t>.</a:t>
            </a:r>
            <a:endParaRPr/>
          </a:p>
        </p:txBody>
      </p:sp>
      <p:sp>
        <p:nvSpPr>
          <p:cNvPr id="232" name="Google Shape;232;p15"/>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a:t>
            </a:r>
            <a:r>
              <a:rPr b="1" lang="es-ES" sz="1200">
                <a:solidFill>
                  <a:srgbClr val="FFFF00"/>
                </a:solidFill>
                <a:latin typeface="Gill Sans"/>
                <a:ea typeface="Gill Sans"/>
                <a:cs typeface="Gill Sans"/>
                <a:sym typeface="Gill Sans"/>
              </a:rPr>
              <a:t>SOAP</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33" name="Google Shape;233;p15"/>
          <p:cNvPicPr preferRelativeResize="0"/>
          <p:nvPr/>
        </p:nvPicPr>
        <p:blipFill>
          <a:blip r:embed="rId3">
            <a:alphaModFix/>
          </a:blip>
          <a:stretch>
            <a:fillRect/>
          </a:stretch>
        </p:blipFill>
        <p:spPr>
          <a:xfrm>
            <a:off x="675875" y="2469499"/>
            <a:ext cx="3579525" cy="4306999"/>
          </a:xfrm>
          <a:prstGeom prst="rect">
            <a:avLst/>
          </a:prstGeom>
          <a:noFill/>
          <a:ln>
            <a:noFill/>
          </a:ln>
        </p:spPr>
      </p:pic>
      <p:pic>
        <p:nvPicPr>
          <p:cNvPr id="234" name="Google Shape;234;p15"/>
          <p:cNvPicPr preferRelativeResize="0"/>
          <p:nvPr/>
        </p:nvPicPr>
        <p:blipFill>
          <a:blip r:embed="rId4">
            <a:alphaModFix/>
          </a:blip>
          <a:stretch>
            <a:fillRect/>
          </a:stretch>
        </p:blipFill>
        <p:spPr>
          <a:xfrm>
            <a:off x="5015675" y="2469499"/>
            <a:ext cx="3684803" cy="4306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40" name="Google Shape;240;p17"/>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2.5	PROYECTO – CLIENTE CONSOLA</a:t>
            </a:r>
            <a:endParaRPr/>
          </a:p>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Menú principal de navegación del sistema de consola</a:t>
            </a:r>
            <a:endParaRPr sz="1800">
              <a:latin typeface="Cambria"/>
              <a:ea typeface="Cambria"/>
              <a:cs typeface="Cambria"/>
              <a:sym typeface="Cambria"/>
            </a:endParaRPr>
          </a:p>
        </p:txBody>
      </p:sp>
      <p:sp>
        <p:nvSpPr>
          <p:cNvPr id="241" name="Google Shape;241;p17"/>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42" name="Google Shape;242;p17"/>
          <p:cNvPicPr preferRelativeResize="0"/>
          <p:nvPr/>
        </p:nvPicPr>
        <p:blipFill>
          <a:blip r:embed="rId3">
            <a:alphaModFix/>
          </a:blip>
          <a:stretch>
            <a:fillRect/>
          </a:stretch>
        </p:blipFill>
        <p:spPr>
          <a:xfrm>
            <a:off x="1118888" y="2854250"/>
            <a:ext cx="7514050" cy="3763650"/>
          </a:xfrm>
          <a:prstGeom prst="rect">
            <a:avLst/>
          </a:prstGeom>
          <a:noFill/>
          <a:ln>
            <a:noFill/>
          </a:ln>
        </p:spPr>
      </p:pic>
      <p:sp>
        <p:nvSpPr>
          <p:cNvPr id="243" name="Google Shape;243;p1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49" name="Google Shape;249;p18"/>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50786"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1. </a:t>
            </a:r>
            <a:r>
              <a:rPr lang="es-ES" sz="1800">
                <a:latin typeface="Cambria"/>
                <a:ea typeface="Cambria"/>
                <a:cs typeface="Cambria"/>
                <a:sym typeface="Cambria"/>
              </a:rPr>
              <a:t>Se crea un cliente </a:t>
            </a:r>
            <a:r>
              <a:rPr lang="es-ES">
                <a:latin typeface="Cambria"/>
                <a:ea typeface="Cambria"/>
                <a:cs typeface="Cambria"/>
                <a:sym typeface="Cambria"/>
              </a:rPr>
              <a:t>consola</a:t>
            </a:r>
            <a:r>
              <a:rPr lang="es-ES" sz="1800">
                <a:latin typeface="Cambria"/>
                <a:ea typeface="Cambria"/>
                <a:cs typeface="Cambria"/>
                <a:sym typeface="Cambria"/>
              </a:rPr>
              <a:t>. Tomar en cuenta que el proyecto servidor debe estar desplegado, </a:t>
            </a:r>
            <a:r>
              <a:rPr lang="es-ES">
                <a:latin typeface="Cambria"/>
                <a:ea typeface="Cambria"/>
                <a:cs typeface="Cambria"/>
                <a:sym typeface="Cambria"/>
              </a:rPr>
              <a:t>y configurar las rutas del aplicativo.</a:t>
            </a:r>
            <a:endParaRPr/>
          </a:p>
        </p:txBody>
      </p:sp>
      <p:sp>
        <p:nvSpPr>
          <p:cNvPr id="250" name="Google Shape;250;p18"/>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51" name="Google Shape;251;p18"/>
          <p:cNvPicPr preferRelativeResize="0"/>
          <p:nvPr/>
        </p:nvPicPr>
        <p:blipFill>
          <a:blip r:embed="rId3">
            <a:alphaModFix/>
          </a:blip>
          <a:stretch>
            <a:fillRect/>
          </a:stretch>
        </p:blipFill>
        <p:spPr>
          <a:xfrm>
            <a:off x="1938025" y="2973534"/>
            <a:ext cx="5875769" cy="3766692"/>
          </a:xfrm>
          <a:prstGeom prst="rect">
            <a:avLst/>
          </a:prstGeom>
          <a:noFill/>
          <a:ln>
            <a:noFill/>
          </a:ln>
        </p:spPr>
      </p:pic>
      <p:sp>
        <p:nvSpPr>
          <p:cNvPr id="252" name="Google Shape;252;p1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2"/>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106" name="Google Shape;106;p2"/>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7" name="Google Shape;107;p2"/>
          <p:cNvSpPr txBox="1"/>
          <p:nvPr>
            <p:ph idx="1" type="body"/>
          </p:nvPr>
        </p:nvSpPr>
        <p:spPr>
          <a:xfrm>
            <a:off x="596348" y="701336"/>
            <a:ext cx="3389726" cy="5424255"/>
          </a:xfrm>
          <a:prstGeom prst="rect">
            <a:avLst/>
          </a:prstGeom>
          <a:noFill/>
          <a:ln>
            <a:noFill/>
          </a:ln>
        </p:spPr>
        <p:txBody>
          <a:bodyPr anchorCtr="0" anchor="ctr" bIns="45700" lIns="91425" spcFirstLastPara="1" rIns="91425" wrap="square" tIns="45700">
            <a:normAutofit fontScale="77500" lnSpcReduction="20000"/>
          </a:bodyPr>
          <a:lstStyle/>
          <a:p>
            <a:pPr indent="-305435" lvl="0" marL="305435" rtl="0" algn="l">
              <a:spcBef>
                <a:spcPts val="0"/>
              </a:spcBef>
              <a:spcAft>
                <a:spcPts val="0"/>
              </a:spcAft>
              <a:buClr>
                <a:srgbClr val="4590B8"/>
              </a:buClr>
              <a:buSzPct val="91999"/>
              <a:buChar char="◼"/>
            </a:pPr>
            <a:r>
              <a:rPr lang="es-ES">
                <a:solidFill>
                  <a:schemeClr val="lt1"/>
                </a:solidFill>
              </a:rPr>
              <a:t>MARCO TEÓRICO</a:t>
            </a:r>
            <a:endParaRPr>
              <a:solidFill>
                <a:schemeClr val="lt1"/>
              </a:solidFill>
            </a:endParaRPr>
          </a:p>
          <a:p>
            <a:pPr indent="-305435" lvl="0" marL="305435" rtl="0" algn="l">
              <a:spcBef>
                <a:spcPts val="0"/>
              </a:spcBef>
              <a:spcAft>
                <a:spcPts val="0"/>
              </a:spcAft>
              <a:buClr>
                <a:srgbClr val="4590B8"/>
              </a:buClr>
              <a:buSzPct val="91999"/>
              <a:buChar char="◼"/>
            </a:pPr>
            <a:r>
              <a:rPr lang="es-ES">
                <a:solidFill>
                  <a:schemeClr val="lt1"/>
                </a:solidFill>
              </a:rPr>
              <a:t>DESARROLLO</a:t>
            </a:r>
            <a:endParaRPr>
              <a:solidFill>
                <a:schemeClr val="lt1"/>
              </a:solidFill>
            </a:endParaRPr>
          </a:p>
          <a:p>
            <a:pPr indent="-305435" lvl="1" marL="629920" rtl="0" algn="l">
              <a:spcBef>
                <a:spcPts val="848"/>
              </a:spcBef>
              <a:spcAft>
                <a:spcPts val="0"/>
              </a:spcAft>
              <a:buSzPct val="92000"/>
              <a:buChar char="◼"/>
            </a:pPr>
            <a:r>
              <a:rPr lang="es-ES">
                <a:solidFill>
                  <a:schemeClr val="lt1"/>
                </a:solidFill>
              </a:rPr>
              <a:t>OBJETIVO</a:t>
            </a:r>
            <a:endParaRPr/>
          </a:p>
          <a:p>
            <a:pPr indent="-305435" lvl="1" marL="629920" rtl="0" algn="l">
              <a:spcBef>
                <a:spcPts val="848"/>
              </a:spcBef>
              <a:spcAft>
                <a:spcPts val="0"/>
              </a:spcAft>
              <a:buSzPct val="92000"/>
              <a:buChar char="◼"/>
            </a:pPr>
            <a:r>
              <a:rPr lang="es-ES">
                <a:solidFill>
                  <a:schemeClr val="lt1"/>
                </a:solidFill>
              </a:rPr>
              <a:t>MODELO CONCEPTUAL DE LA BASE DE DATOS</a:t>
            </a:r>
            <a:endParaRPr/>
          </a:p>
          <a:p>
            <a:pPr indent="-305435" lvl="1" marL="629920" rtl="0" algn="l">
              <a:spcBef>
                <a:spcPts val="848"/>
              </a:spcBef>
              <a:spcAft>
                <a:spcPts val="0"/>
              </a:spcAft>
              <a:buSzPct val="92000"/>
              <a:buChar char="◼"/>
            </a:pPr>
            <a:r>
              <a:rPr lang="es-ES">
                <a:solidFill>
                  <a:schemeClr val="lt1"/>
                </a:solidFill>
              </a:rPr>
              <a:t>CREAR BASE DE DATOS</a:t>
            </a:r>
            <a:endParaRPr/>
          </a:p>
          <a:p>
            <a:pPr indent="-305435" lvl="1" marL="629920" rtl="0" algn="l">
              <a:spcBef>
                <a:spcPts val="848"/>
              </a:spcBef>
              <a:spcAft>
                <a:spcPts val="0"/>
              </a:spcAft>
              <a:buSzPct val="92000"/>
              <a:buChar char="◼"/>
            </a:pPr>
            <a:r>
              <a:rPr lang="es-ES">
                <a:solidFill>
                  <a:schemeClr val="lt1"/>
                </a:solidFill>
              </a:rPr>
              <a:t>CREACIÓN DEL SERVIDOR </a:t>
            </a:r>
            <a:r>
              <a:rPr lang="es-ES">
                <a:solidFill>
                  <a:schemeClr val="lt1"/>
                </a:solidFill>
              </a:rPr>
              <a:t>SOAP</a:t>
            </a:r>
            <a:endParaRPr/>
          </a:p>
          <a:p>
            <a:pPr indent="-305435" lvl="1" marL="762635" rtl="0" algn="l">
              <a:spcBef>
                <a:spcPts val="879"/>
              </a:spcBef>
              <a:spcAft>
                <a:spcPts val="0"/>
              </a:spcAft>
              <a:buSzPct val="91999"/>
              <a:buChar char="◼"/>
            </a:pPr>
            <a:r>
              <a:rPr lang="es-ES" sz="1800">
                <a:solidFill>
                  <a:schemeClr val="lt1"/>
                </a:solidFill>
              </a:rPr>
              <a:t>CREAR BASE DE DATOS</a:t>
            </a:r>
            <a:endParaRPr/>
          </a:p>
          <a:p>
            <a:pPr indent="-305435" lvl="1" marL="762635" rtl="0" algn="l">
              <a:spcBef>
                <a:spcPts val="879"/>
              </a:spcBef>
              <a:spcAft>
                <a:spcPts val="0"/>
              </a:spcAft>
              <a:buSzPct val="91999"/>
              <a:buChar char="◼"/>
            </a:pPr>
            <a:r>
              <a:rPr lang="es-ES" sz="1800">
                <a:solidFill>
                  <a:schemeClr val="lt1"/>
                </a:solidFill>
              </a:rPr>
              <a:t>CREACIÓN DEL SERVIDOR SOAP</a:t>
            </a:r>
            <a:endParaRPr/>
          </a:p>
          <a:p>
            <a:pPr indent="-305435" lvl="1" marL="762635" rtl="0" algn="l">
              <a:spcBef>
                <a:spcPts val="879"/>
              </a:spcBef>
              <a:spcAft>
                <a:spcPts val="0"/>
              </a:spcAft>
              <a:buSzPct val="91999"/>
              <a:buChar char="◼"/>
            </a:pPr>
            <a:r>
              <a:rPr lang="es-ES" sz="1800">
                <a:solidFill>
                  <a:schemeClr val="lt1"/>
                </a:solidFill>
              </a:rPr>
              <a:t>CREACIÓN DEL PROYECTO – CLIENTE CONSOLA</a:t>
            </a:r>
            <a:endParaRPr/>
          </a:p>
          <a:p>
            <a:pPr indent="-305435" lvl="1" marL="762635" rtl="0" algn="l">
              <a:spcBef>
                <a:spcPts val="879"/>
              </a:spcBef>
              <a:spcAft>
                <a:spcPts val="0"/>
              </a:spcAft>
              <a:buSzPct val="91999"/>
              <a:buChar char="◼"/>
            </a:pPr>
            <a:r>
              <a:rPr lang="es-ES" sz="1800">
                <a:solidFill>
                  <a:schemeClr val="lt1"/>
                </a:solidFill>
              </a:rPr>
              <a:t>CREACIÓN DEL PROYECTO – CLIENTE ESCRITORIO</a:t>
            </a:r>
            <a:endParaRPr/>
          </a:p>
          <a:p>
            <a:pPr indent="-305435" lvl="1" marL="762635" rtl="0" algn="l">
              <a:spcBef>
                <a:spcPts val="879"/>
              </a:spcBef>
              <a:spcAft>
                <a:spcPts val="0"/>
              </a:spcAft>
              <a:buSzPct val="91999"/>
              <a:buChar char="◼"/>
            </a:pPr>
            <a:r>
              <a:rPr lang="es-ES" sz="1800">
                <a:solidFill>
                  <a:schemeClr val="lt1"/>
                </a:solidFill>
              </a:rPr>
              <a:t>CREACIÓN DEL PROYECTO – CLIENTE WEB</a:t>
            </a:r>
            <a:endParaRPr/>
          </a:p>
          <a:p>
            <a:pPr indent="-305435" lvl="1" marL="762635" rtl="0" algn="l">
              <a:spcBef>
                <a:spcPts val="879"/>
              </a:spcBef>
              <a:spcAft>
                <a:spcPts val="0"/>
              </a:spcAft>
              <a:buSzPct val="91999"/>
              <a:buChar char="◼"/>
            </a:pPr>
            <a:r>
              <a:rPr lang="es-ES" sz="1800">
                <a:solidFill>
                  <a:schemeClr val="lt1"/>
                </a:solidFill>
              </a:rPr>
              <a:t>CREACIÓN DEL PROYECTO – CLIENTE </a:t>
            </a:r>
            <a:r>
              <a:rPr lang="es-ES" sz="1800">
                <a:solidFill>
                  <a:schemeClr val="lt1"/>
                </a:solidFill>
              </a:rPr>
              <a:t>MÓVIL</a:t>
            </a:r>
            <a:endParaRPr/>
          </a:p>
          <a:p>
            <a:pPr indent="-305435" lvl="1" marL="762635" rtl="0" algn="l">
              <a:spcBef>
                <a:spcPts val="879"/>
              </a:spcBef>
              <a:spcAft>
                <a:spcPts val="0"/>
              </a:spcAft>
              <a:buSzPct val="91999"/>
              <a:buChar char="◼"/>
            </a:pPr>
            <a:r>
              <a:rPr lang="es-ES" sz="1800">
                <a:solidFill>
                  <a:schemeClr val="lt1"/>
                </a:solidFill>
              </a:rPr>
              <a:t>DIAGRAMAS</a:t>
            </a:r>
            <a:endParaRPr>
              <a:solidFill>
                <a:schemeClr val="lt1"/>
              </a:solidFill>
            </a:endParaRPr>
          </a:p>
          <a:p>
            <a:pPr indent="-305435" lvl="0" marL="305435" marR="0" rtl="0" algn="l">
              <a:lnSpc>
                <a:spcPct val="100000"/>
              </a:lnSpc>
              <a:spcBef>
                <a:spcPts val="879"/>
              </a:spcBef>
              <a:spcAft>
                <a:spcPts val="0"/>
              </a:spcAft>
              <a:buClr>
                <a:srgbClr val="4590B8"/>
              </a:buClr>
              <a:buSzPct val="91999"/>
              <a:buChar char="◼"/>
            </a:pPr>
            <a:r>
              <a:rPr lang="es-ES">
                <a:solidFill>
                  <a:schemeClr val="lt1"/>
                </a:solidFill>
              </a:rPr>
              <a:t>CONCLUSIONES</a:t>
            </a:r>
            <a:endParaRPr/>
          </a:p>
          <a:p>
            <a:pPr indent="-305435" lvl="0" marL="305435" marR="0" rtl="0" algn="l">
              <a:lnSpc>
                <a:spcPct val="100000"/>
              </a:lnSpc>
              <a:spcBef>
                <a:spcPts val="879"/>
              </a:spcBef>
              <a:spcAft>
                <a:spcPts val="0"/>
              </a:spcAft>
              <a:buClr>
                <a:srgbClr val="4590B8"/>
              </a:buClr>
              <a:buSzPct val="91999"/>
              <a:buChar char="◼"/>
            </a:pPr>
            <a:r>
              <a:rPr lang="es-ES">
                <a:solidFill>
                  <a:schemeClr val="lt1"/>
                </a:solidFill>
              </a:rPr>
              <a:t>RECOMENDACIONES</a:t>
            </a:r>
            <a:endParaRPr/>
          </a:p>
          <a:p>
            <a:pPr indent="-305435" lvl="0" marL="305435" marR="0" rtl="0" algn="l">
              <a:lnSpc>
                <a:spcPct val="100000"/>
              </a:lnSpc>
              <a:spcBef>
                <a:spcPts val="879"/>
              </a:spcBef>
              <a:spcAft>
                <a:spcPts val="0"/>
              </a:spcAft>
              <a:buClr>
                <a:srgbClr val="4590B8"/>
              </a:buClr>
              <a:buSzPct val="91999"/>
              <a:buChar char="◼"/>
            </a:pPr>
            <a:r>
              <a:rPr lang="es-ES">
                <a:solidFill>
                  <a:schemeClr val="lt1"/>
                </a:solidFill>
              </a:rPr>
              <a:t>BIBLIOGRAFÍA</a:t>
            </a:r>
            <a:endParaRPr/>
          </a:p>
        </p:txBody>
      </p:sp>
      <p:sp>
        <p:nvSpPr>
          <p:cNvPr id="108" name="Google Shape;108;p2"/>
          <p:cNvSpPr txBox="1"/>
          <p:nvPr/>
        </p:nvSpPr>
        <p:spPr>
          <a:xfrm>
            <a:off x="11817675" y="6474048"/>
            <a:ext cx="3743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Gill Sans"/>
              <a:buNone/>
            </a:pPr>
            <a:r>
              <a:rPr b="0" i="0" lang="es-ES" sz="2000" u="none" cap="none" strike="noStrike">
                <a:solidFill>
                  <a:srgbClr val="000000"/>
                </a:solidFill>
                <a:latin typeface="Gill Sans"/>
                <a:ea typeface="Gill Sans"/>
                <a:cs typeface="Gill Sans"/>
                <a:sym typeface="Gill Sans"/>
              </a:rPr>
              <a:t>2</a:t>
            </a:r>
            <a:endParaRPr/>
          </a:p>
        </p:txBody>
      </p:sp>
      <p:pic>
        <p:nvPicPr>
          <p:cNvPr id="109" name="Google Shape;109;p2"/>
          <p:cNvPicPr preferRelativeResize="0"/>
          <p:nvPr/>
        </p:nvPicPr>
        <p:blipFill rotWithShape="1">
          <a:blip r:embed="rId3">
            <a:alphaModFix/>
          </a:blip>
          <a:srcRect b="5437" l="0" r="0" t="0"/>
          <a:stretch/>
        </p:blipFill>
        <p:spPr>
          <a:xfrm>
            <a:off x="4343750" y="1869813"/>
            <a:ext cx="7678700" cy="311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58" name="Google Shape;258;p19"/>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2. </a:t>
            </a:r>
            <a:r>
              <a:rPr lang="es-ES">
                <a:latin typeface="Cambria"/>
                <a:ea typeface="Cambria"/>
                <a:cs typeface="Cambria"/>
                <a:sym typeface="Cambria"/>
              </a:rPr>
              <a:t>Se crea la estructura del proyecto consola</a:t>
            </a:r>
            <a:endParaRPr sz="1800">
              <a:latin typeface="Cambria"/>
              <a:ea typeface="Cambria"/>
              <a:cs typeface="Cambria"/>
              <a:sym typeface="Cambria"/>
            </a:endParaRPr>
          </a:p>
        </p:txBody>
      </p:sp>
      <p:sp>
        <p:nvSpPr>
          <p:cNvPr id="259" name="Google Shape;259;p19"/>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60" name="Google Shape;260;p19"/>
          <p:cNvPicPr preferRelativeResize="0"/>
          <p:nvPr/>
        </p:nvPicPr>
        <p:blipFill>
          <a:blip r:embed="rId3">
            <a:alphaModFix/>
          </a:blip>
          <a:stretch>
            <a:fillRect/>
          </a:stretch>
        </p:blipFill>
        <p:spPr>
          <a:xfrm>
            <a:off x="3141300" y="2567399"/>
            <a:ext cx="2448100" cy="4083450"/>
          </a:xfrm>
          <a:prstGeom prst="rect">
            <a:avLst/>
          </a:prstGeom>
          <a:noFill/>
          <a:ln>
            <a:noFill/>
          </a:ln>
        </p:spPr>
      </p:pic>
      <p:sp>
        <p:nvSpPr>
          <p:cNvPr id="261" name="Google Shape;261;p1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67" name="Google Shape;267;p20"/>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3. </a:t>
            </a:r>
            <a:r>
              <a:rPr lang="es-ES">
                <a:latin typeface="Cambria"/>
                <a:ea typeface="Cambria"/>
                <a:cs typeface="Cambria"/>
                <a:sym typeface="Cambria"/>
              </a:rPr>
              <a:t>Se procede a implementar los modelos necesario para llevar a cabo las acciones en el paquete Models. </a:t>
            </a:r>
            <a:endParaRPr sz="1800">
              <a:latin typeface="Cambria"/>
              <a:ea typeface="Cambria"/>
              <a:cs typeface="Cambria"/>
              <a:sym typeface="Cambria"/>
            </a:endParaRPr>
          </a:p>
        </p:txBody>
      </p:sp>
      <p:sp>
        <p:nvSpPr>
          <p:cNvPr id="268" name="Google Shape;268;p20"/>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69" name="Google Shape;269;p20"/>
          <p:cNvPicPr preferRelativeResize="0"/>
          <p:nvPr/>
        </p:nvPicPr>
        <p:blipFill>
          <a:blip r:embed="rId3">
            <a:alphaModFix/>
          </a:blip>
          <a:stretch>
            <a:fillRect/>
          </a:stretch>
        </p:blipFill>
        <p:spPr>
          <a:xfrm>
            <a:off x="760325" y="2871359"/>
            <a:ext cx="2316833" cy="3766691"/>
          </a:xfrm>
          <a:prstGeom prst="rect">
            <a:avLst/>
          </a:prstGeom>
          <a:noFill/>
          <a:ln>
            <a:noFill/>
          </a:ln>
        </p:spPr>
      </p:pic>
      <p:pic>
        <p:nvPicPr>
          <p:cNvPr id="270" name="Google Shape;270;p20"/>
          <p:cNvPicPr preferRelativeResize="0"/>
          <p:nvPr/>
        </p:nvPicPr>
        <p:blipFill>
          <a:blip r:embed="rId4">
            <a:alphaModFix/>
          </a:blip>
          <a:stretch>
            <a:fillRect/>
          </a:stretch>
        </p:blipFill>
        <p:spPr>
          <a:xfrm>
            <a:off x="3693933" y="2871359"/>
            <a:ext cx="2229549" cy="3766691"/>
          </a:xfrm>
          <a:prstGeom prst="rect">
            <a:avLst/>
          </a:prstGeom>
          <a:noFill/>
          <a:ln>
            <a:noFill/>
          </a:ln>
        </p:spPr>
      </p:pic>
      <p:pic>
        <p:nvPicPr>
          <p:cNvPr id="271" name="Google Shape;271;p20"/>
          <p:cNvPicPr preferRelativeResize="0"/>
          <p:nvPr/>
        </p:nvPicPr>
        <p:blipFill>
          <a:blip r:embed="rId5">
            <a:alphaModFix/>
          </a:blip>
          <a:stretch>
            <a:fillRect/>
          </a:stretch>
        </p:blipFill>
        <p:spPr>
          <a:xfrm>
            <a:off x="6540250" y="2863726"/>
            <a:ext cx="2229550" cy="3781951"/>
          </a:xfrm>
          <a:prstGeom prst="rect">
            <a:avLst/>
          </a:prstGeom>
          <a:noFill/>
          <a:ln>
            <a:noFill/>
          </a:ln>
        </p:spPr>
      </p:pic>
      <p:sp>
        <p:nvSpPr>
          <p:cNvPr id="272" name="Google Shape;272;p2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78" name="Google Shape;278;p22"/>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a:t>
            </a:r>
            <a:r>
              <a:rPr lang="es-ES">
                <a:latin typeface="Cambria"/>
                <a:ea typeface="Cambria"/>
                <a:cs typeface="Cambria"/>
                <a:sym typeface="Cambria"/>
              </a:rPr>
              <a:t> </a:t>
            </a:r>
            <a:r>
              <a:rPr lang="es-ES">
                <a:latin typeface="Cambria"/>
                <a:ea typeface="Cambria"/>
                <a:cs typeface="Cambria"/>
                <a:sym typeface="Cambria"/>
              </a:rPr>
              <a:t>Se procede a implementar el modelo necesario para llevar a cabo las acciones, esto en una clase Comercializadora en el paquete Models. </a:t>
            </a:r>
            <a:endParaRPr sz="1800">
              <a:latin typeface="Cambria"/>
              <a:ea typeface="Cambria"/>
              <a:cs typeface="Cambria"/>
              <a:sym typeface="Cambria"/>
            </a:endParaRPr>
          </a:p>
        </p:txBody>
      </p:sp>
      <p:sp>
        <p:nvSpPr>
          <p:cNvPr id="279" name="Google Shape;279;p22"/>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80" name="Google Shape;280;p22"/>
          <p:cNvPicPr preferRelativeResize="0"/>
          <p:nvPr/>
        </p:nvPicPr>
        <p:blipFill>
          <a:blip r:embed="rId3">
            <a:alphaModFix/>
          </a:blip>
          <a:stretch>
            <a:fillRect/>
          </a:stretch>
        </p:blipFill>
        <p:spPr>
          <a:xfrm>
            <a:off x="3710688" y="2871359"/>
            <a:ext cx="2330438" cy="3766692"/>
          </a:xfrm>
          <a:prstGeom prst="rect">
            <a:avLst/>
          </a:prstGeom>
          <a:noFill/>
          <a:ln>
            <a:noFill/>
          </a:ln>
        </p:spPr>
      </p:pic>
      <p:sp>
        <p:nvSpPr>
          <p:cNvPr id="281" name="Google Shape;281;p2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87" name="Google Shape;287;p23"/>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Cambria"/>
              <a:buChar char="∙"/>
            </a:pPr>
            <a:r>
              <a:rPr lang="es-ES">
                <a:latin typeface="Cambria"/>
                <a:ea typeface="Cambria"/>
                <a:cs typeface="Cambria"/>
                <a:sym typeface="Cambria"/>
              </a:rPr>
              <a:t>4</a:t>
            </a:r>
            <a:r>
              <a:rPr lang="es-ES" sz="1800">
                <a:latin typeface="Cambria"/>
                <a:ea typeface="Cambria"/>
                <a:cs typeface="Cambria"/>
                <a:sym typeface="Cambria"/>
              </a:rPr>
              <a:t>.</a:t>
            </a:r>
            <a:r>
              <a:rPr lang="es-ES">
                <a:latin typeface="Cambria"/>
                <a:ea typeface="Cambria"/>
                <a:cs typeface="Cambria"/>
                <a:sym typeface="Cambria"/>
              </a:rPr>
              <a:t> </a:t>
            </a:r>
            <a:r>
              <a:rPr lang="es-ES">
                <a:latin typeface="Cambria"/>
                <a:ea typeface="Cambria"/>
                <a:cs typeface="Cambria"/>
                <a:sym typeface="Cambria"/>
              </a:rPr>
              <a:t>Se procede a implementar el modelo necesario para llevar a cabo las acciones, esto en una clase CalculoFactura en el paquete Models. </a:t>
            </a:r>
            <a:endParaRPr sz="1800">
              <a:latin typeface="Cambria"/>
              <a:ea typeface="Cambria"/>
              <a:cs typeface="Cambria"/>
              <a:sym typeface="Cambria"/>
            </a:endParaRPr>
          </a:p>
        </p:txBody>
      </p:sp>
      <p:sp>
        <p:nvSpPr>
          <p:cNvPr id="288" name="Google Shape;288;p23"/>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89" name="Google Shape;289;p23"/>
          <p:cNvPicPr preferRelativeResize="0"/>
          <p:nvPr/>
        </p:nvPicPr>
        <p:blipFill>
          <a:blip r:embed="rId3">
            <a:alphaModFix/>
          </a:blip>
          <a:stretch>
            <a:fillRect/>
          </a:stretch>
        </p:blipFill>
        <p:spPr>
          <a:xfrm>
            <a:off x="3704625" y="2871359"/>
            <a:ext cx="2342585" cy="3766691"/>
          </a:xfrm>
          <a:prstGeom prst="rect">
            <a:avLst/>
          </a:prstGeom>
          <a:noFill/>
          <a:ln>
            <a:noFill/>
          </a:ln>
        </p:spPr>
      </p:pic>
      <p:sp>
        <p:nvSpPr>
          <p:cNvPr id="290" name="Google Shape;290;p2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296" name="Google Shape;296;p24"/>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a:t>
            </a:r>
            <a:r>
              <a:rPr lang="es-ES">
                <a:latin typeface="Cambria"/>
                <a:ea typeface="Cambria"/>
                <a:cs typeface="Cambria"/>
                <a:sym typeface="Cambria"/>
              </a:rPr>
              <a:t> </a:t>
            </a:r>
            <a:r>
              <a:rPr lang="es-ES">
                <a:latin typeface="Cambria"/>
                <a:ea typeface="Cambria"/>
                <a:cs typeface="Cambria"/>
                <a:sym typeface="Cambria"/>
              </a:rPr>
              <a:t>Se procede a implementar el modelo necesario para llevar a cabo las acciones, esto en una clase </a:t>
            </a:r>
            <a:r>
              <a:rPr lang="es-ES">
                <a:latin typeface="Cambria"/>
                <a:ea typeface="Cambria"/>
                <a:cs typeface="Cambria"/>
                <a:sym typeface="Cambria"/>
              </a:rPr>
              <a:t>SolicitudCalculo </a:t>
            </a:r>
            <a:r>
              <a:rPr lang="es-ES">
                <a:latin typeface="Cambria"/>
                <a:ea typeface="Cambria"/>
                <a:cs typeface="Cambria"/>
                <a:sym typeface="Cambria"/>
              </a:rPr>
              <a:t>en el paquete Models. </a:t>
            </a:r>
            <a:endParaRPr sz="1800">
              <a:latin typeface="Cambria"/>
              <a:ea typeface="Cambria"/>
              <a:cs typeface="Cambria"/>
              <a:sym typeface="Cambria"/>
            </a:endParaRPr>
          </a:p>
        </p:txBody>
      </p:sp>
      <p:sp>
        <p:nvSpPr>
          <p:cNvPr id="297" name="Google Shape;297;p24"/>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298" name="Google Shape;298;p24"/>
          <p:cNvPicPr preferRelativeResize="0"/>
          <p:nvPr/>
        </p:nvPicPr>
        <p:blipFill>
          <a:blip r:embed="rId3">
            <a:alphaModFix/>
          </a:blip>
          <a:stretch>
            <a:fillRect/>
          </a:stretch>
        </p:blipFill>
        <p:spPr>
          <a:xfrm>
            <a:off x="1299275" y="3513034"/>
            <a:ext cx="7153275" cy="2905125"/>
          </a:xfrm>
          <a:prstGeom prst="rect">
            <a:avLst/>
          </a:prstGeom>
          <a:noFill/>
          <a:ln>
            <a:noFill/>
          </a:ln>
        </p:spPr>
      </p:pic>
      <p:sp>
        <p:nvSpPr>
          <p:cNvPr id="299" name="Google Shape;299;p2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05" name="Google Shape;305;p25"/>
          <p:cNvSpPr txBox="1"/>
          <p:nvPr>
            <p:ph idx="1" type="body"/>
          </p:nvPr>
        </p:nvSpPr>
        <p:spPr>
          <a:xfrm>
            <a:off x="330970" y="1785019"/>
            <a:ext cx="8589300" cy="8835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5</a:t>
            </a:r>
            <a:r>
              <a:rPr lang="es-ES" sz="1800">
                <a:latin typeface="Cambria"/>
                <a:ea typeface="Cambria"/>
                <a:cs typeface="Cambria"/>
                <a:sym typeface="Cambria"/>
              </a:rPr>
              <a:t>.</a:t>
            </a:r>
            <a:r>
              <a:rPr lang="es-ES">
                <a:latin typeface="Cambria"/>
                <a:ea typeface="Cambria"/>
                <a:cs typeface="Cambria"/>
                <a:sym typeface="Cambria"/>
              </a:rPr>
              <a:t> </a:t>
            </a:r>
            <a:r>
              <a:rPr lang="es-ES">
                <a:latin typeface="Cambria"/>
                <a:ea typeface="Cambria"/>
                <a:cs typeface="Cambria"/>
                <a:sym typeface="Cambria"/>
              </a:rPr>
              <a:t>Ahora en la carpeta Services en la clase CreditoServiceClient creada se codifica la lógica del controlador. </a:t>
            </a:r>
            <a:endParaRPr sz="1800">
              <a:latin typeface="Cambria"/>
              <a:ea typeface="Cambria"/>
              <a:cs typeface="Cambria"/>
              <a:sym typeface="Cambria"/>
            </a:endParaRPr>
          </a:p>
        </p:txBody>
      </p:sp>
      <p:sp>
        <p:nvSpPr>
          <p:cNvPr id="306" name="Google Shape;306;p25"/>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07" name="Google Shape;307;p25"/>
          <p:cNvPicPr preferRelativeResize="0"/>
          <p:nvPr/>
        </p:nvPicPr>
        <p:blipFill>
          <a:blip r:embed="rId3">
            <a:alphaModFix/>
          </a:blip>
          <a:stretch>
            <a:fillRect/>
          </a:stretch>
        </p:blipFill>
        <p:spPr>
          <a:xfrm>
            <a:off x="2254975" y="2737626"/>
            <a:ext cx="4666767" cy="3967974"/>
          </a:xfrm>
          <a:prstGeom prst="rect">
            <a:avLst/>
          </a:prstGeom>
          <a:noFill/>
          <a:ln>
            <a:noFill/>
          </a:ln>
        </p:spPr>
      </p:pic>
      <p:sp>
        <p:nvSpPr>
          <p:cNvPr id="308" name="Google Shape;308;p2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14" name="Google Shape;314;p26"/>
          <p:cNvSpPr txBox="1"/>
          <p:nvPr>
            <p:ph idx="1" type="body"/>
          </p:nvPr>
        </p:nvSpPr>
        <p:spPr>
          <a:xfrm>
            <a:off x="336716" y="1712320"/>
            <a:ext cx="8654883"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6</a:t>
            </a:r>
            <a:r>
              <a:rPr lang="es-ES" sz="1800">
                <a:latin typeface="Cambria"/>
                <a:ea typeface="Cambria"/>
                <a:cs typeface="Cambria"/>
                <a:sym typeface="Cambria"/>
              </a:rPr>
              <a:t>.</a:t>
            </a:r>
            <a:r>
              <a:rPr lang="es-ES">
                <a:latin typeface="Cambria"/>
                <a:ea typeface="Cambria"/>
                <a:cs typeface="Cambria"/>
                <a:sym typeface="Cambria"/>
              </a:rPr>
              <a:t> </a:t>
            </a:r>
            <a:r>
              <a:rPr lang="es-ES" sz="1800">
                <a:latin typeface="Cambria"/>
                <a:ea typeface="Cambria"/>
                <a:cs typeface="Cambria"/>
                <a:sym typeface="Cambria"/>
              </a:rPr>
              <a:t>Ahora </a:t>
            </a:r>
            <a:r>
              <a:rPr lang="es-ES">
                <a:latin typeface="Cambria"/>
                <a:ea typeface="Cambria"/>
                <a:cs typeface="Cambria"/>
                <a:sym typeface="Cambria"/>
              </a:rPr>
              <a:t>se codifica la clase de la vista FacturacionServiceClient la cual debe ser creada dentro de la carpeta respectiva. </a:t>
            </a:r>
            <a:endParaRPr sz="1800">
              <a:latin typeface="Cambria"/>
              <a:ea typeface="Cambria"/>
              <a:cs typeface="Cambria"/>
              <a:sym typeface="Cambria"/>
            </a:endParaRPr>
          </a:p>
        </p:txBody>
      </p:sp>
      <p:sp>
        <p:nvSpPr>
          <p:cNvPr id="315" name="Google Shape;315;p26"/>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16" name="Google Shape;316;p26"/>
          <p:cNvPicPr preferRelativeResize="0"/>
          <p:nvPr/>
        </p:nvPicPr>
        <p:blipFill>
          <a:blip r:embed="rId3">
            <a:alphaModFix/>
          </a:blip>
          <a:stretch>
            <a:fillRect/>
          </a:stretch>
        </p:blipFill>
        <p:spPr>
          <a:xfrm>
            <a:off x="2435313" y="2714490"/>
            <a:ext cx="4457688" cy="3957335"/>
          </a:xfrm>
          <a:prstGeom prst="rect">
            <a:avLst/>
          </a:prstGeom>
          <a:noFill/>
          <a:ln>
            <a:noFill/>
          </a:ln>
        </p:spPr>
      </p:pic>
      <p:sp>
        <p:nvSpPr>
          <p:cNvPr id="317" name="Google Shape;317;p2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23" name="Google Shape;323;p27"/>
          <p:cNvSpPr txBox="1"/>
          <p:nvPr>
            <p:ph idx="1" type="body"/>
          </p:nvPr>
        </p:nvSpPr>
        <p:spPr>
          <a:xfrm>
            <a:off x="581192" y="1742375"/>
            <a:ext cx="8458604" cy="620338"/>
          </a:xfrm>
          <a:prstGeom prst="rect">
            <a:avLst/>
          </a:prstGeom>
          <a:noFill/>
          <a:ln>
            <a:noFill/>
          </a:ln>
        </p:spPr>
        <p:txBody>
          <a:bodyPr anchorCtr="0" anchor="ctr" bIns="45700" lIns="91425" spcFirstLastPara="1" rIns="91425" wrap="square" tIns="45700">
            <a:normAutofit lnSpcReduction="20000"/>
          </a:bodyPr>
          <a:lstStyle/>
          <a:p>
            <a:pPr indent="-350786"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7.</a:t>
            </a:r>
            <a:r>
              <a:rPr lang="es-ES">
                <a:latin typeface="Cambria"/>
                <a:ea typeface="Cambria"/>
                <a:cs typeface="Cambria"/>
                <a:sym typeface="Cambria"/>
              </a:rPr>
              <a:t> </a:t>
            </a:r>
            <a:r>
              <a:rPr lang="es-ES">
                <a:latin typeface="Cambria"/>
                <a:ea typeface="Cambria"/>
                <a:cs typeface="Cambria"/>
                <a:sym typeface="Cambria"/>
              </a:rPr>
              <a:t>Ahora en la clase principal se codifica lo necesario para la ejecución del programa</a:t>
            </a:r>
            <a:endParaRPr sz="1800">
              <a:latin typeface="Cambria"/>
              <a:ea typeface="Cambria"/>
              <a:cs typeface="Cambria"/>
              <a:sym typeface="Cambria"/>
            </a:endParaRPr>
          </a:p>
        </p:txBody>
      </p:sp>
      <p:sp>
        <p:nvSpPr>
          <p:cNvPr id="324" name="Google Shape;324;p27"/>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25" name="Google Shape;325;p27"/>
          <p:cNvPicPr preferRelativeResize="0"/>
          <p:nvPr/>
        </p:nvPicPr>
        <p:blipFill>
          <a:blip r:embed="rId3">
            <a:alphaModFix/>
          </a:blip>
          <a:stretch>
            <a:fillRect/>
          </a:stretch>
        </p:blipFill>
        <p:spPr>
          <a:xfrm>
            <a:off x="3050675" y="2498238"/>
            <a:ext cx="3519642" cy="4190487"/>
          </a:xfrm>
          <a:prstGeom prst="rect">
            <a:avLst/>
          </a:prstGeom>
          <a:noFill/>
          <a:ln>
            <a:noFill/>
          </a:ln>
        </p:spPr>
      </p:pic>
      <p:sp>
        <p:nvSpPr>
          <p:cNvPr id="326" name="Google Shape;326;p2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32" name="Google Shape;332;p28"/>
          <p:cNvSpPr txBox="1"/>
          <p:nvPr>
            <p:ph idx="1" type="body"/>
          </p:nvPr>
        </p:nvSpPr>
        <p:spPr>
          <a:xfrm>
            <a:off x="581192" y="1742375"/>
            <a:ext cx="8458604" cy="620338"/>
          </a:xfrm>
          <a:prstGeom prst="rect">
            <a:avLst/>
          </a:prstGeom>
          <a:noFill/>
          <a:ln>
            <a:noFill/>
          </a:ln>
        </p:spPr>
        <p:txBody>
          <a:bodyPr anchorCtr="0" anchor="ctr" bIns="45700" lIns="91425" spcFirstLastPara="1" rIns="91425" wrap="square" tIns="45700">
            <a:normAutofit lnSpcReduction="20000"/>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Menú principal, gestión de productos, facturación y consultas de clientes.</a:t>
            </a:r>
            <a:endParaRPr sz="1800">
              <a:latin typeface="Cambria"/>
              <a:ea typeface="Cambria"/>
              <a:cs typeface="Cambria"/>
              <a:sym typeface="Cambria"/>
            </a:endParaRPr>
          </a:p>
        </p:txBody>
      </p:sp>
      <p:sp>
        <p:nvSpPr>
          <p:cNvPr id="333" name="Google Shape;333;p28"/>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34" name="Google Shape;334;p28" title="Screenshot 2025-11-18 133632.png"/>
          <p:cNvPicPr preferRelativeResize="0"/>
          <p:nvPr/>
        </p:nvPicPr>
        <p:blipFill>
          <a:blip r:embed="rId3">
            <a:alphaModFix/>
          </a:blip>
          <a:stretch>
            <a:fillRect/>
          </a:stretch>
        </p:blipFill>
        <p:spPr>
          <a:xfrm>
            <a:off x="760825" y="2526830"/>
            <a:ext cx="7863825" cy="3931900"/>
          </a:xfrm>
          <a:prstGeom prst="rect">
            <a:avLst/>
          </a:prstGeom>
          <a:noFill/>
          <a:ln>
            <a:noFill/>
          </a:ln>
        </p:spPr>
      </p:pic>
      <p:sp>
        <p:nvSpPr>
          <p:cNvPr id="335" name="Google Shape;335;p2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a5b9630aa3_8_3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41" name="Google Shape;341;g3a5b9630aa3_8_36"/>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Listado completo de productos</a:t>
            </a:r>
            <a:endParaRPr sz="1800">
              <a:latin typeface="Cambria"/>
              <a:ea typeface="Cambria"/>
              <a:cs typeface="Cambria"/>
              <a:sym typeface="Cambria"/>
            </a:endParaRPr>
          </a:p>
        </p:txBody>
      </p:sp>
      <p:sp>
        <p:nvSpPr>
          <p:cNvPr id="342" name="Google Shape;342;g3a5b9630aa3_8_3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43" name="Google Shape;343;g3a5b9630aa3_8_36"/>
          <p:cNvPicPr preferRelativeResize="0"/>
          <p:nvPr/>
        </p:nvPicPr>
        <p:blipFill>
          <a:blip r:embed="rId3">
            <a:alphaModFix/>
          </a:blip>
          <a:stretch>
            <a:fillRect/>
          </a:stretch>
        </p:blipFill>
        <p:spPr>
          <a:xfrm>
            <a:off x="2110113" y="2726800"/>
            <a:ext cx="5400675" cy="3800475"/>
          </a:xfrm>
          <a:prstGeom prst="rect">
            <a:avLst/>
          </a:prstGeom>
          <a:noFill/>
          <a:ln>
            <a:noFill/>
          </a:ln>
        </p:spPr>
      </p:pic>
      <p:sp>
        <p:nvSpPr>
          <p:cNvPr id="344" name="Google Shape;344;g3a5b9630aa3_8_3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MARCO TEÓRICO</a:t>
            </a:r>
            <a:endParaRPr/>
          </a:p>
        </p:txBody>
      </p:sp>
      <p:sp>
        <p:nvSpPr>
          <p:cNvPr id="115" name="Google Shape;115;p3"/>
          <p:cNvSpPr txBox="1"/>
          <p:nvPr>
            <p:ph idx="1" type="body"/>
          </p:nvPr>
        </p:nvSpPr>
        <p:spPr>
          <a:xfrm>
            <a:off x="581192" y="2180496"/>
            <a:ext cx="8589441" cy="3678303"/>
          </a:xfrm>
          <a:prstGeom prst="rect">
            <a:avLst/>
          </a:prstGeom>
          <a:noFill/>
          <a:ln>
            <a:noFill/>
          </a:ln>
        </p:spPr>
        <p:txBody>
          <a:bodyPr anchorCtr="0" anchor="ctr" bIns="45700" lIns="91425" spcFirstLastPara="1" rIns="91425" wrap="square" tIns="45700">
            <a:normAutofit/>
          </a:bodyPr>
          <a:lstStyle/>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1.1 ARQUITECTURA ORIENTADA A SERVICIOS (SOAP)</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La Arquitectura Orientada a Servicios es un paradigma de diseño que permite crear componentes de software modulares, reutilizables y desacoplados. En este proyecto, SOA facilita la integración entre el sistema de comercialización de electrodomésticos y el módulo de créditos de BanQuito mediante servicios SOAP.</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Características principales:</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 Interoperabilidad entre sistemas heterogéneos</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 Reutilización de servicios</a:t>
            </a:r>
            <a:endParaRPr>
              <a:latin typeface="Cambria"/>
              <a:ea typeface="Cambria"/>
              <a:cs typeface="Cambria"/>
              <a:sym typeface="Cambria"/>
            </a:endParaRPr>
          </a:p>
          <a:p>
            <a:pPr indent="0" lvl="0" marL="0" rtl="0" algn="just">
              <a:lnSpc>
                <a:spcPct val="107000"/>
              </a:lnSpc>
              <a:spcBef>
                <a:spcPts val="0"/>
              </a:spcBef>
              <a:spcAft>
                <a:spcPts val="0"/>
              </a:spcAft>
              <a:buClr>
                <a:schemeClr val="dk1"/>
              </a:buClr>
              <a:buSzPts val="1100"/>
              <a:buFont typeface="Arial"/>
              <a:buNone/>
            </a:pPr>
            <a:r>
              <a:rPr lang="es-ES">
                <a:latin typeface="Cambria"/>
                <a:ea typeface="Cambria"/>
                <a:cs typeface="Cambria"/>
                <a:sym typeface="Cambria"/>
              </a:rPr>
              <a:t>• Acoplamiento débil entre componentes</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 Escalabilidad y mantenibilidad</a:t>
            </a:r>
            <a:endParaRPr>
              <a:latin typeface="Cambria"/>
              <a:ea typeface="Cambria"/>
              <a:cs typeface="Cambria"/>
              <a:sym typeface="Cambria"/>
            </a:endParaRPr>
          </a:p>
        </p:txBody>
      </p:sp>
      <p:sp>
        <p:nvSpPr>
          <p:cNvPr id="116" name="Google Shape;116;p3"/>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MARCO TEÓRICO</a:t>
            </a:r>
            <a:endParaRPr sz="1800">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a5b9630aa3_8_4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50" name="Google Shape;350;g3a5b9630aa3_8_45"/>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a:t>
            </a:r>
            <a:r>
              <a:rPr lang="es-ES">
                <a:latin typeface="Cambria"/>
                <a:ea typeface="Cambria"/>
                <a:cs typeface="Cambria"/>
                <a:sym typeface="Cambria"/>
              </a:rPr>
              <a:t>Búsqueda</a:t>
            </a:r>
            <a:r>
              <a:rPr lang="es-ES">
                <a:latin typeface="Cambria"/>
                <a:ea typeface="Cambria"/>
                <a:cs typeface="Cambria"/>
                <a:sym typeface="Cambria"/>
              </a:rPr>
              <a:t> de productos por ID</a:t>
            </a:r>
            <a:endParaRPr sz="1800">
              <a:latin typeface="Cambria"/>
              <a:ea typeface="Cambria"/>
              <a:cs typeface="Cambria"/>
              <a:sym typeface="Cambria"/>
            </a:endParaRPr>
          </a:p>
        </p:txBody>
      </p:sp>
      <p:sp>
        <p:nvSpPr>
          <p:cNvPr id="351" name="Google Shape;351;g3a5b9630aa3_8_4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52" name="Google Shape;352;g3a5b9630aa3_8_45"/>
          <p:cNvPicPr preferRelativeResize="0"/>
          <p:nvPr/>
        </p:nvPicPr>
        <p:blipFill>
          <a:blip r:embed="rId3">
            <a:alphaModFix/>
          </a:blip>
          <a:stretch>
            <a:fillRect/>
          </a:stretch>
        </p:blipFill>
        <p:spPr>
          <a:xfrm>
            <a:off x="2110113" y="3042525"/>
            <a:ext cx="5400675" cy="3390900"/>
          </a:xfrm>
          <a:prstGeom prst="rect">
            <a:avLst/>
          </a:prstGeom>
          <a:noFill/>
          <a:ln>
            <a:noFill/>
          </a:ln>
        </p:spPr>
      </p:pic>
      <p:sp>
        <p:nvSpPr>
          <p:cNvPr id="353" name="Google Shape;353;g3a5b9630aa3_8_4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a5b9630aa3_8_5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59" name="Google Shape;359;g3a5b9630aa3_8_54"/>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Búsqueda de productos por categoría</a:t>
            </a:r>
            <a:endParaRPr sz="1800">
              <a:latin typeface="Cambria"/>
              <a:ea typeface="Cambria"/>
              <a:cs typeface="Cambria"/>
              <a:sym typeface="Cambria"/>
            </a:endParaRPr>
          </a:p>
        </p:txBody>
      </p:sp>
      <p:sp>
        <p:nvSpPr>
          <p:cNvPr id="360" name="Google Shape;360;g3a5b9630aa3_8_5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61" name="Google Shape;361;g3a5b9630aa3_8_54"/>
          <p:cNvPicPr preferRelativeResize="0"/>
          <p:nvPr/>
        </p:nvPicPr>
        <p:blipFill>
          <a:blip r:embed="rId3">
            <a:alphaModFix/>
          </a:blip>
          <a:stretch>
            <a:fillRect/>
          </a:stretch>
        </p:blipFill>
        <p:spPr>
          <a:xfrm>
            <a:off x="785938" y="2799650"/>
            <a:ext cx="8049026" cy="3733500"/>
          </a:xfrm>
          <a:prstGeom prst="rect">
            <a:avLst/>
          </a:prstGeom>
          <a:noFill/>
          <a:ln>
            <a:noFill/>
          </a:ln>
        </p:spPr>
      </p:pic>
      <p:sp>
        <p:nvSpPr>
          <p:cNvPr id="362" name="Google Shape;362;g3a5b9630aa3_8_5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a5b9630aa3_8_63"/>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68" name="Google Shape;368;g3a5b9630aa3_8_63"/>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Creación de nuevo producto</a:t>
            </a:r>
            <a:endParaRPr sz="1800">
              <a:latin typeface="Cambria"/>
              <a:ea typeface="Cambria"/>
              <a:cs typeface="Cambria"/>
              <a:sym typeface="Cambria"/>
            </a:endParaRPr>
          </a:p>
        </p:txBody>
      </p:sp>
      <p:sp>
        <p:nvSpPr>
          <p:cNvPr id="369" name="Google Shape;369;g3a5b9630aa3_8_6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70" name="Google Shape;370;g3a5b9630aa3_8_63"/>
          <p:cNvPicPr preferRelativeResize="0"/>
          <p:nvPr/>
        </p:nvPicPr>
        <p:blipFill>
          <a:blip r:embed="rId3">
            <a:alphaModFix/>
          </a:blip>
          <a:stretch>
            <a:fillRect/>
          </a:stretch>
        </p:blipFill>
        <p:spPr>
          <a:xfrm>
            <a:off x="1502803" y="2702525"/>
            <a:ext cx="6615275" cy="3733500"/>
          </a:xfrm>
          <a:prstGeom prst="rect">
            <a:avLst/>
          </a:prstGeom>
          <a:noFill/>
          <a:ln>
            <a:noFill/>
          </a:ln>
        </p:spPr>
      </p:pic>
      <p:sp>
        <p:nvSpPr>
          <p:cNvPr id="371" name="Google Shape;371;g3a5b9630aa3_8_6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3a5b9630aa3_8_7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77" name="Google Shape;377;g3a5b9630aa3_8_72"/>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a:t>
            </a:r>
            <a:r>
              <a:rPr lang="es-ES">
                <a:latin typeface="Cambria"/>
                <a:ea typeface="Cambria"/>
                <a:cs typeface="Cambria"/>
                <a:sym typeface="Cambria"/>
              </a:rPr>
              <a:t>Actualización</a:t>
            </a:r>
            <a:r>
              <a:rPr lang="es-ES">
                <a:latin typeface="Cambria"/>
                <a:ea typeface="Cambria"/>
                <a:cs typeface="Cambria"/>
                <a:sym typeface="Cambria"/>
              </a:rPr>
              <a:t> de producto existente</a:t>
            </a:r>
            <a:endParaRPr sz="1800">
              <a:latin typeface="Cambria"/>
              <a:ea typeface="Cambria"/>
              <a:cs typeface="Cambria"/>
              <a:sym typeface="Cambria"/>
            </a:endParaRPr>
          </a:p>
        </p:txBody>
      </p:sp>
      <p:sp>
        <p:nvSpPr>
          <p:cNvPr id="378" name="Google Shape;378;g3a5b9630aa3_8_7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79" name="Google Shape;379;g3a5b9630aa3_8_72"/>
          <p:cNvPicPr preferRelativeResize="0"/>
          <p:nvPr/>
        </p:nvPicPr>
        <p:blipFill>
          <a:blip r:embed="rId3">
            <a:alphaModFix/>
          </a:blip>
          <a:stretch>
            <a:fillRect/>
          </a:stretch>
        </p:blipFill>
        <p:spPr>
          <a:xfrm>
            <a:off x="1385513" y="2848250"/>
            <a:ext cx="6849875" cy="3636350"/>
          </a:xfrm>
          <a:prstGeom prst="rect">
            <a:avLst/>
          </a:prstGeom>
          <a:noFill/>
          <a:ln>
            <a:noFill/>
          </a:ln>
        </p:spPr>
      </p:pic>
      <p:sp>
        <p:nvSpPr>
          <p:cNvPr id="380" name="Google Shape;380;g3a5b9630aa3_8_7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a5b9630aa3_8_8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86" name="Google Shape;386;g3a5b9630aa3_8_81"/>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Menú de facturación</a:t>
            </a:r>
            <a:endParaRPr sz="1800">
              <a:latin typeface="Cambria"/>
              <a:ea typeface="Cambria"/>
              <a:cs typeface="Cambria"/>
              <a:sym typeface="Cambria"/>
            </a:endParaRPr>
          </a:p>
        </p:txBody>
      </p:sp>
      <p:sp>
        <p:nvSpPr>
          <p:cNvPr id="387" name="Google Shape;387;g3a5b9630aa3_8_8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88" name="Google Shape;388;g3a5b9630aa3_8_81"/>
          <p:cNvPicPr preferRelativeResize="0"/>
          <p:nvPr/>
        </p:nvPicPr>
        <p:blipFill>
          <a:blip r:embed="rId3">
            <a:alphaModFix/>
          </a:blip>
          <a:stretch>
            <a:fillRect/>
          </a:stretch>
        </p:blipFill>
        <p:spPr>
          <a:xfrm>
            <a:off x="581200" y="3091100"/>
            <a:ext cx="8458500" cy="2923926"/>
          </a:xfrm>
          <a:prstGeom prst="rect">
            <a:avLst/>
          </a:prstGeom>
          <a:noFill/>
          <a:ln>
            <a:noFill/>
          </a:ln>
        </p:spPr>
      </p:pic>
      <p:sp>
        <p:nvSpPr>
          <p:cNvPr id="389" name="Google Shape;389;g3a5b9630aa3_8_8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a5b9630aa3_8_9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395" name="Google Shape;395;g3a5b9630aa3_8_90"/>
          <p:cNvSpPr txBox="1"/>
          <p:nvPr>
            <p:ph idx="1" type="body"/>
          </p:nvPr>
        </p:nvSpPr>
        <p:spPr>
          <a:xfrm>
            <a:off x="581192" y="1742375"/>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Proceso de venta en efectivo con descuento</a:t>
            </a:r>
            <a:endParaRPr sz="1800">
              <a:latin typeface="Cambria"/>
              <a:ea typeface="Cambria"/>
              <a:cs typeface="Cambria"/>
              <a:sym typeface="Cambria"/>
            </a:endParaRPr>
          </a:p>
        </p:txBody>
      </p:sp>
      <p:sp>
        <p:nvSpPr>
          <p:cNvPr id="396" name="Google Shape;396;g3a5b9630aa3_8_9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397" name="Google Shape;397;g3a5b9630aa3_8_90"/>
          <p:cNvPicPr preferRelativeResize="0"/>
          <p:nvPr/>
        </p:nvPicPr>
        <p:blipFill>
          <a:blip r:embed="rId3">
            <a:alphaModFix/>
          </a:blip>
          <a:stretch>
            <a:fillRect/>
          </a:stretch>
        </p:blipFill>
        <p:spPr>
          <a:xfrm>
            <a:off x="2966350" y="2362775"/>
            <a:ext cx="3688200" cy="4364676"/>
          </a:xfrm>
          <a:prstGeom prst="rect">
            <a:avLst/>
          </a:prstGeom>
          <a:noFill/>
          <a:ln>
            <a:noFill/>
          </a:ln>
        </p:spPr>
      </p:pic>
      <p:sp>
        <p:nvSpPr>
          <p:cNvPr id="398" name="Google Shape;398;g3a5b9630aa3_8_9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a5b9630aa3_8_9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04" name="Google Shape;404;g3a5b9630aa3_8_99"/>
          <p:cNvSpPr txBox="1"/>
          <p:nvPr>
            <p:ph idx="1" type="body"/>
          </p:nvPr>
        </p:nvSpPr>
        <p:spPr>
          <a:xfrm>
            <a:off x="581192" y="1936650"/>
            <a:ext cx="8458500" cy="620400"/>
          </a:xfrm>
          <a:prstGeom prst="rect">
            <a:avLst/>
          </a:prstGeom>
          <a:noFill/>
          <a:ln>
            <a:noFill/>
          </a:ln>
        </p:spPr>
        <p:txBody>
          <a:bodyPr anchorCtr="0" anchor="ctr" bIns="45700" lIns="91425" spcFirstLastPara="1" rIns="91425" wrap="square" tIns="45700">
            <a:normAutofit lnSpcReduction="20000"/>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Error en venta a crédito Cliente con </a:t>
            </a:r>
            <a:r>
              <a:rPr lang="es-ES">
                <a:latin typeface="Cambria"/>
                <a:ea typeface="Cambria"/>
                <a:cs typeface="Cambria"/>
                <a:sym typeface="Cambria"/>
              </a:rPr>
              <a:t>crédito</a:t>
            </a:r>
            <a:r>
              <a:rPr lang="es-ES">
                <a:latin typeface="Cambria"/>
                <a:ea typeface="Cambria"/>
                <a:cs typeface="Cambria"/>
                <a:sym typeface="Cambria"/>
              </a:rPr>
              <a:t> activo</a:t>
            </a:r>
            <a:endParaRPr sz="1800">
              <a:latin typeface="Cambria"/>
              <a:ea typeface="Cambria"/>
              <a:cs typeface="Cambria"/>
              <a:sym typeface="Cambria"/>
            </a:endParaRPr>
          </a:p>
        </p:txBody>
      </p:sp>
      <p:sp>
        <p:nvSpPr>
          <p:cNvPr id="405" name="Google Shape;405;g3a5b9630aa3_8_9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06" name="Google Shape;406;g3a5b9630aa3_8_99"/>
          <p:cNvPicPr preferRelativeResize="0"/>
          <p:nvPr/>
        </p:nvPicPr>
        <p:blipFill>
          <a:blip r:embed="rId3">
            <a:alphaModFix/>
          </a:blip>
          <a:stretch>
            <a:fillRect/>
          </a:stretch>
        </p:blipFill>
        <p:spPr>
          <a:xfrm>
            <a:off x="415375" y="3188250"/>
            <a:ext cx="8790150" cy="2806027"/>
          </a:xfrm>
          <a:prstGeom prst="rect">
            <a:avLst/>
          </a:prstGeom>
          <a:noFill/>
          <a:ln>
            <a:noFill/>
          </a:ln>
        </p:spPr>
      </p:pic>
      <p:sp>
        <p:nvSpPr>
          <p:cNvPr id="407" name="Google Shape;407;g3a5b9630aa3_8_9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a5b9630aa3_8_108"/>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13" name="Google Shape;413;g3a5b9630aa3_8_108"/>
          <p:cNvSpPr txBox="1"/>
          <p:nvPr>
            <p:ph idx="1" type="body"/>
          </p:nvPr>
        </p:nvSpPr>
        <p:spPr>
          <a:xfrm>
            <a:off x="581192" y="1936650"/>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Consulta de factura por número</a:t>
            </a:r>
            <a:endParaRPr sz="1800">
              <a:latin typeface="Cambria"/>
              <a:ea typeface="Cambria"/>
              <a:cs typeface="Cambria"/>
              <a:sym typeface="Cambria"/>
            </a:endParaRPr>
          </a:p>
        </p:txBody>
      </p:sp>
      <p:sp>
        <p:nvSpPr>
          <p:cNvPr id="414" name="Google Shape;414;g3a5b9630aa3_8_10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15" name="Google Shape;415;g3a5b9630aa3_8_108"/>
          <p:cNvPicPr preferRelativeResize="0"/>
          <p:nvPr/>
        </p:nvPicPr>
        <p:blipFill>
          <a:blip r:embed="rId3">
            <a:alphaModFix/>
          </a:blip>
          <a:stretch>
            <a:fillRect/>
          </a:stretch>
        </p:blipFill>
        <p:spPr>
          <a:xfrm>
            <a:off x="2372963" y="2557050"/>
            <a:ext cx="4874975" cy="4187151"/>
          </a:xfrm>
          <a:prstGeom prst="rect">
            <a:avLst/>
          </a:prstGeom>
          <a:noFill/>
          <a:ln>
            <a:noFill/>
          </a:ln>
        </p:spPr>
      </p:pic>
      <p:sp>
        <p:nvSpPr>
          <p:cNvPr id="416" name="Google Shape;416;g3a5b9630aa3_8_10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a5b9630aa3_8_11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22" name="Google Shape;422;g3a5b9630aa3_8_117"/>
          <p:cNvSpPr txBox="1"/>
          <p:nvPr>
            <p:ph idx="1" type="body"/>
          </p:nvPr>
        </p:nvSpPr>
        <p:spPr>
          <a:xfrm>
            <a:off x="581192" y="1936650"/>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Consulta de facturas por cliente</a:t>
            </a:r>
            <a:endParaRPr sz="1800">
              <a:latin typeface="Cambria"/>
              <a:ea typeface="Cambria"/>
              <a:cs typeface="Cambria"/>
              <a:sym typeface="Cambria"/>
            </a:endParaRPr>
          </a:p>
        </p:txBody>
      </p:sp>
      <p:sp>
        <p:nvSpPr>
          <p:cNvPr id="423" name="Google Shape;423;g3a5b9630aa3_8_11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24" name="Google Shape;424;g3a5b9630aa3_8_117"/>
          <p:cNvPicPr preferRelativeResize="0"/>
          <p:nvPr/>
        </p:nvPicPr>
        <p:blipFill>
          <a:blip r:embed="rId3">
            <a:alphaModFix/>
          </a:blip>
          <a:stretch>
            <a:fillRect/>
          </a:stretch>
        </p:blipFill>
        <p:spPr>
          <a:xfrm>
            <a:off x="696375" y="3020700"/>
            <a:ext cx="8228149" cy="3366725"/>
          </a:xfrm>
          <a:prstGeom prst="rect">
            <a:avLst/>
          </a:prstGeom>
          <a:noFill/>
          <a:ln>
            <a:noFill/>
          </a:ln>
        </p:spPr>
      </p:pic>
      <p:sp>
        <p:nvSpPr>
          <p:cNvPr id="425" name="Google Shape;425;g3a5b9630aa3_8_11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a5b9630aa3_8_12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31" name="Google Shape;431;g3a5b9630aa3_8_126"/>
          <p:cNvSpPr txBox="1"/>
          <p:nvPr>
            <p:ph idx="1" type="body"/>
          </p:nvPr>
        </p:nvSpPr>
        <p:spPr>
          <a:xfrm>
            <a:off x="581192" y="1936650"/>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Consola: Consulta de facturas por rango de precio</a:t>
            </a:r>
            <a:endParaRPr sz="1800">
              <a:latin typeface="Cambria"/>
              <a:ea typeface="Cambria"/>
              <a:cs typeface="Cambria"/>
              <a:sym typeface="Cambria"/>
            </a:endParaRPr>
          </a:p>
        </p:txBody>
      </p:sp>
      <p:sp>
        <p:nvSpPr>
          <p:cNvPr id="432" name="Google Shape;432;g3a5b9630aa3_8_12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33" name="Google Shape;433;g3a5b9630aa3_8_126"/>
          <p:cNvPicPr preferRelativeResize="0"/>
          <p:nvPr/>
        </p:nvPicPr>
        <p:blipFill>
          <a:blip r:embed="rId3">
            <a:alphaModFix/>
          </a:blip>
          <a:stretch>
            <a:fillRect/>
          </a:stretch>
        </p:blipFill>
        <p:spPr>
          <a:xfrm>
            <a:off x="2406225" y="2656425"/>
            <a:ext cx="4808425" cy="3901025"/>
          </a:xfrm>
          <a:prstGeom prst="rect">
            <a:avLst/>
          </a:prstGeom>
          <a:noFill/>
          <a:ln>
            <a:noFill/>
          </a:ln>
        </p:spPr>
      </p:pic>
      <p:sp>
        <p:nvSpPr>
          <p:cNvPr id="434" name="Google Shape;434;g3a5b9630aa3_8_12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a5b9630aa3_8_47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MARCO TEÓRICO</a:t>
            </a:r>
            <a:endParaRPr/>
          </a:p>
        </p:txBody>
      </p:sp>
      <p:sp>
        <p:nvSpPr>
          <p:cNvPr id="122" name="Google Shape;122;g3a5b9630aa3_8_470"/>
          <p:cNvSpPr txBox="1"/>
          <p:nvPr>
            <p:ph idx="1" type="body"/>
          </p:nvPr>
        </p:nvSpPr>
        <p:spPr>
          <a:xfrm>
            <a:off x="581192" y="2180496"/>
            <a:ext cx="8589300" cy="3678300"/>
          </a:xfrm>
          <a:prstGeom prst="rect">
            <a:avLst/>
          </a:prstGeom>
          <a:noFill/>
          <a:ln>
            <a:noFill/>
          </a:ln>
        </p:spPr>
        <p:txBody>
          <a:bodyPr anchorCtr="0" anchor="ctr" bIns="45700" lIns="91425" spcFirstLastPara="1" rIns="91425" wrap="square" tIns="45700">
            <a:normAutofit/>
          </a:bodyPr>
          <a:lstStyle/>
          <a:p>
            <a:pPr indent="0" lvl="0" marL="0" rtl="0" algn="just">
              <a:lnSpc>
                <a:spcPct val="107000"/>
              </a:lnSpc>
              <a:spcBef>
                <a:spcPts val="0"/>
              </a:spcBef>
              <a:spcAft>
                <a:spcPts val="0"/>
              </a:spcAft>
              <a:buNone/>
            </a:pPr>
            <a:r>
              <a:rPr lang="es-ES">
                <a:latin typeface="Cambria"/>
                <a:ea typeface="Cambria"/>
                <a:cs typeface="Cambria"/>
                <a:sym typeface="Cambria"/>
              </a:rPr>
              <a:t>1</a:t>
            </a:r>
            <a:r>
              <a:rPr lang="es-ES">
                <a:latin typeface="Cambria"/>
                <a:ea typeface="Cambria"/>
                <a:cs typeface="Cambria"/>
                <a:sym typeface="Cambria"/>
              </a:rPr>
              <a:t>.2 SERVICIOS WEB SOAP</a:t>
            </a:r>
            <a:endParaRPr>
              <a:latin typeface="Cambria"/>
              <a:ea typeface="Cambria"/>
              <a:cs typeface="Cambria"/>
              <a:sym typeface="Cambria"/>
            </a:endParaRPr>
          </a:p>
          <a:p>
            <a:pPr indent="0" lvl="0" marL="0" rtl="0" algn="just">
              <a:lnSpc>
                <a:spcPct val="107000"/>
              </a:lnSpc>
              <a:spcBef>
                <a:spcPts val="0"/>
              </a:spcBef>
              <a:spcAft>
                <a:spcPts val="0"/>
              </a:spcAft>
              <a:buNone/>
            </a:pPr>
            <a:r>
              <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SOAP (Simple Object Access Protocol) es un protocolo de mensajería basado en XML que permite la comunicación entre aplicaciones a través de Internet. En este proyecto, SOAP se implementa mediante WCF (.NET Framework).</a:t>
            </a:r>
            <a:endParaRPr>
              <a:latin typeface="Cambria"/>
              <a:ea typeface="Cambria"/>
              <a:cs typeface="Cambria"/>
              <a:sym typeface="Cambria"/>
            </a:endParaRPr>
          </a:p>
          <a:p>
            <a:pPr indent="0" lvl="0" marL="0" rtl="0" algn="just">
              <a:lnSpc>
                <a:spcPct val="107000"/>
              </a:lnSpc>
              <a:spcBef>
                <a:spcPts val="0"/>
              </a:spcBef>
              <a:spcAft>
                <a:spcPts val="0"/>
              </a:spcAft>
              <a:buNone/>
            </a:pPr>
            <a:r>
              <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Ventajas de SOAP:</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 Estándares bien definidos (WSDL, XSD)</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 Seguridad robusta (WS-Security)</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 Transacciones distribuidas</a:t>
            </a:r>
            <a:endParaRPr>
              <a:latin typeface="Cambria"/>
              <a:ea typeface="Cambria"/>
              <a:cs typeface="Cambria"/>
              <a:sym typeface="Cambria"/>
            </a:endParaRPr>
          </a:p>
          <a:p>
            <a:pPr indent="0" lvl="0" marL="0" rtl="0" algn="just">
              <a:lnSpc>
                <a:spcPct val="107000"/>
              </a:lnSpc>
              <a:spcBef>
                <a:spcPts val="0"/>
              </a:spcBef>
              <a:spcAft>
                <a:spcPts val="0"/>
              </a:spcAft>
              <a:buNone/>
            </a:pPr>
            <a:r>
              <a:rPr lang="es-ES">
                <a:latin typeface="Cambria"/>
                <a:ea typeface="Cambria"/>
                <a:cs typeface="Cambria"/>
                <a:sym typeface="Cambria"/>
              </a:rPr>
              <a:t>• Independencia de plataforma y lenguaje</a:t>
            </a:r>
            <a:endParaRPr>
              <a:latin typeface="Cambria"/>
              <a:ea typeface="Cambria"/>
              <a:cs typeface="Cambria"/>
              <a:sym typeface="Cambria"/>
            </a:endParaRPr>
          </a:p>
          <a:p>
            <a:pPr indent="0" lvl="0" marL="0" rtl="0" algn="just">
              <a:lnSpc>
                <a:spcPct val="107000"/>
              </a:lnSpc>
              <a:spcBef>
                <a:spcPts val="0"/>
              </a:spcBef>
              <a:spcAft>
                <a:spcPts val="0"/>
              </a:spcAft>
              <a:buNone/>
            </a:pPr>
            <a:r>
              <a:t/>
            </a:r>
            <a:endParaRPr>
              <a:latin typeface="Cambria"/>
              <a:ea typeface="Cambria"/>
              <a:cs typeface="Cambria"/>
              <a:sym typeface="Cambria"/>
            </a:endParaRPr>
          </a:p>
        </p:txBody>
      </p:sp>
      <p:sp>
        <p:nvSpPr>
          <p:cNvPr id="123" name="Google Shape;123;g3a5b9630aa3_8_47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MARCO TEÓRICO</a:t>
            </a:r>
            <a:endParaRPr sz="1800">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a5b9630aa3_8_13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40" name="Google Shape;440;g3a5b9630aa3_8_135"/>
          <p:cNvSpPr txBox="1"/>
          <p:nvPr>
            <p:ph idx="1" type="body"/>
          </p:nvPr>
        </p:nvSpPr>
        <p:spPr>
          <a:xfrm>
            <a:off x="581192" y="1936650"/>
            <a:ext cx="8458500" cy="6204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Cambria"/>
              <a:buChar char="∙"/>
            </a:pPr>
            <a:r>
              <a:rPr lang="es-ES">
                <a:latin typeface="Cambria"/>
                <a:ea typeface="Cambria"/>
                <a:cs typeface="Cambria"/>
                <a:sym typeface="Cambria"/>
              </a:rPr>
              <a:t>Capturas del Sistema de Consola: Tabla de amortización</a:t>
            </a:r>
            <a:endParaRPr sz="1800">
              <a:latin typeface="Cambria"/>
              <a:ea typeface="Cambria"/>
              <a:cs typeface="Cambria"/>
              <a:sym typeface="Cambria"/>
            </a:endParaRPr>
          </a:p>
        </p:txBody>
      </p:sp>
      <p:sp>
        <p:nvSpPr>
          <p:cNvPr id="441" name="Google Shape;441;g3a5b9630aa3_8_13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42" name="Google Shape;442;g3a5b9630aa3_8_135"/>
          <p:cNvPicPr preferRelativeResize="0"/>
          <p:nvPr/>
        </p:nvPicPr>
        <p:blipFill>
          <a:blip r:embed="rId3">
            <a:alphaModFix/>
          </a:blip>
          <a:stretch>
            <a:fillRect/>
          </a:stretch>
        </p:blipFill>
        <p:spPr>
          <a:xfrm>
            <a:off x="2129150" y="2680700"/>
            <a:ext cx="5362575" cy="3981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48" name="Google Shape;448;p29"/>
          <p:cNvSpPr txBox="1"/>
          <p:nvPr>
            <p:ph idx="1" type="body"/>
          </p:nvPr>
        </p:nvSpPr>
        <p:spPr>
          <a:xfrm>
            <a:off x="581192" y="1860969"/>
            <a:ext cx="8431632" cy="1114286"/>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Cambria"/>
              <a:buChar char="∙"/>
            </a:pPr>
            <a:r>
              <a:rPr lang="es-ES">
                <a:latin typeface="Cambria"/>
                <a:ea typeface="Cambria"/>
                <a:cs typeface="Cambria"/>
                <a:sym typeface="Cambria"/>
              </a:rPr>
              <a:t>Creación de Cliente Escritorio</a:t>
            </a:r>
            <a:endParaRPr>
              <a:latin typeface="Cambria"/>
              <a:ea typeface="Cambria"/>
              <a:cs typeface="Cambria"/>
              <a:sym typeface="Cambria"/>
            </a:endParaRPr>
          </a:p>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1</a:t>
            </a:r>
            <a:r>
              <a:rPr lang="es-ES" sz="1800">
                <a:latin typeface="Cambria"/>
                <a:ea typeface="Cambria"/>
                <a:cs typeface="Cambria"/>
                <a:sym typeface="Cambria"/>
              </a:rPr>
              <a:t>.	</a:t>
            </a:r>
            <a:r>
              <a:rPr lang="es-ES">
                <a:latin typeface="Cambria"/>
                <a:ea typeface="Cambria"/>
                <a:cs typeface="Cambria"/>
                <a:sym typeface="Cambria"/>
              </a:rPr>
              <a:t>Crear nuevo proyecto del tipo Aplicación de Windows Forms  (.NET Framework).</a:t>
            </a:r>
            <a:endParaRPr>
              <a:latin typeface="Cambria"/>
              <a:ea typeface="Cambria"/>
              <a:cs typeface="Cambria"/>
              <a:sym typeface="Cambria"/>
            </a:endParaRPr>
          </a:p>
        </p:txBody>
      </p:sp>
      <p:pic>
        <p:nvPicPr>
          <p:cNvPr descr="Captura de pantalla de un celular&#10;&#10;Descripción generada automáticamente" id="449" name="Google Shape;449;p29"/>
          <p:cNvPicPr preferRelativeResize="0"/>
          <p:nvPr/>
        </p:nvPicPr>
        <p:blipFill rotWithShape="1">
          <a:blip r:embed="rId3">
            <a:alphaModFix/>
          </a:blip>
          <a:srcRect b="37306" l="11" r="126" t="22"/>
          <a:stretch/>
        </p:blipFill>
        <p:spPr>
          <a:xfrm>
            <a:off x="326725" y="3168874"/>
            <a:ext cx="8954104" cy="3018300"/>
          </a:xfrm>
          <a:prstGeom prst="rect">
            <a:avLst/>
          </a:prstGeom>
          <a:noFill/>
          <a:ln>
            <a:noFill/>
          </a:ln>
        </p:spPr>
      </p:pic>
      <p:sp>
        <p:nvSpPr>
          <p:cNvPr id="450" name="Google Shape;450;p29"/>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
        <p:nvSpPr>
          <p:cNvPr id="451" name="Google Shape;451;p2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57" name="Google Shape;457;p31"/>
          <p:cNvSpPr txBox="1"/>
          <p:nvPr>
            <p:ph idx="1" type="body"/>
          </p:nvPr>
        </p:nvSpPr>
        <p:spPr>
          <a:xfrm>
            <a:off x="581192" y="1715956"/>
            <a:ext cx="8431632" cy="7659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2. </a:t>
            </a:r>
            <a:r>
              <a:rPr lang="es-ES">
                <a:latin typeface="Cambria"/>
                <a:ea typeface="Cambria"/>
                <a:cs typeface="Cambria"/>
                <a:sym typeface="Cambria"/>
              </a:rPr>
              <a:t>Crear una nueva clase en la carpeta Model, esta clase se llama CreateProducto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sp>
        <p:nvSpPr>
          <p:cNvPr id="458" name="Google Shape;458;p31"/>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59" name="Google Shape;459;p31"/>
          <p:cNvPicPr preferRelativeResize="0"/>
          <p:nvPr/>
        </p:nvPicPr>
        <p:blipFill>
          <a:blip r:embed="rId3">
            <a:alphaModFix/>
          </a:blip>
          <a:stretch>
            <a:fillRect/>
          </a:stretch>
        </p:blipFill>
        <p:spPr>
          <a:xfrm>
            <a:off x="3011425" y="2651146"/>
            <a:ext cx="3571187" cy="4071329"/>
          </a:xfrm>
          <a:prstGeom prst="rect">
            <a:avLst/>
          </a:prstGeom>
          <a:noFill/>
          <a:ln>
            <a:noFill/>
          </a:ln>
        </p:spPr>
      </p:pic>
      <p:sp>
        <p:nvSpPr>
          <p:cNvPr id="460" name="Google Shape;460;p3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66" name="Google Shape;466;p32"/>
          <p:cNvSpPr txBox="1"/>
          <p:nvPr>
            <p:ph idx="1" type="body"/>
          </p:nvPr>
        </p:nvSpPr>
        <p:spPr>
          <a:xfrm>
            <a:off x="581192" y="1715956"/>
            <a:ext cx="8431632" cy="7659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a:t>
            </a:r>
            <a:r>
              <a:rPr lang="es-ES">
                <a:latin typeface="Cambria"/>
                <a:ea typeface="Cambria"/>
                <a:cs typeface="Cambria"/>
                <a:sym typeface="Cambria"/>
              </a:rPr>
              <a:t> </a:t>
            </a:r>
            <a:r>
              <a:rPr lang="es-ES">
                <a:latin typeface="Cambria"/>
                <a:ea typeface="Cambria"/>
                <a:cs typeface="Cambria"/>
                <a:sym typeface="Cambria"/>
              </a:rPr>
              <a:t>Crear una nueva clase en la carpeta Model, esta clase se llama ProductoDTO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sp>
        <p:nvSpPr>
          <p:cNvPr id="467" name="Google Shape;467;p32"/>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68" name="Google Shape;468;p32"/>
          <p:cNvPicPr preferRelativeResize="0"/>
          <p:nvPr/>
        </p:nvPicPr>
        <p:blipFill>
          <a:blip r:embed="rId3">
            <a:alphaModFix/>
          </a:blip>
          <a:stretch>
            <a:fillRect/>
          </a:stretch>
        </p:blipFill>
        <p:spPr>
          <a:xfrm>
            <a:off x="2937438" y="2701821"/>
            <a:ext cx="3719139" cy="4071330"/>
          </a:xfrm>
          <a:prstGeom prst="rect">
            <a:avLst/>
          </a:prstGeom>
          <a:noFill/>
          <a:ln>
            <a:noFill/>
          </a:ln>
        </p:spPr>
      </p:pic>
      <p:sp>
        <p:nvSpPr>
          <p:cNvPr id="469" name="Google Shape;469;p3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75" name="Google Shape;475;p33"/>
          <p:cNvSpPr txBox="1"/>
          <p:nvPr>
            <p:ph idx="1" type="body"/>
          </p:nvPr>
        </p:nvSpPr>
        <p:spPr>
          <a:xfrm>
            <a:off x="581192" y="1715956"/>
            <a:ext cx="8431632" cy="7659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a:t>
            </a:r>
            <a:r>
              <a:rPr lang="es-ES">
                <a:latin typeface="Cambria"/>
                <a:ea typeface="Cambria"/>
                <a:cs typeface="Cambria"/>
                <a:sym typeface="Cambria"/>
              </a:rPr>
              <a:t> </a:t>
            </a:r>
            <a:r>
              <a:rPr lang="es-ES">
                <a:latin typeface="Cambria"/>
                <a:ea typeface="Cambria"/>
                <a:cs typeface="Cambria"/>
                <a:sym typeface="Cambria"/>
              </a:rPr>
              <a:t>Crear una nueva clase en la carpeta Model, esta clase se llama CreditGrantRequest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sp>
        <p:nvSpPr>
          <p:cNvPr id="476" name="Google Shape;476;p33"/>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77" name="Google Shape;477;p33"/>
          <p:cNvPicPr preferRelativeResize="0"/>
          <p:nvPr/>
        </p:nvPicPr>
        <p:blipFill>
          <a:blip r:embed="rId3">
            <a:alphaModFix/>
          </a:blip>
          <a:stretch>
            <a:fillRect/>
          </a:stretch>
        </p:blipFill>
        <p:spPr>
          <a:xfrm>
            <a:off x="1813925" y="2988902"/>
            <a:ext cx="5966175" cy="3140875"/>
          </a:xfrm>
          <a:prstGeom prst="rect">
            <a:avLst/>
          </a:prstGeom>
          <a:noFill/>
          <a:ln>
            <a:noFill/>
          </a:ln>
        </p:spPr>
      </p:pic>
      <p:sp>
        <p:nvSpPr>
          <p:cNvPr id="478" name="Google Shape;478;p3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84" name="Google Shape;484;p34"/>
          <p:cNvSpPr txBox="1"/>
          <p:nvPr>
            <p:ph idx="1" type="body"/>
          </p:nvPr>
        </p:nvSpPr>
        <p:spPr>
          <a:xfrm>
            <a:off x="581192" y="1715956"/>
            <a:ext cx="8431632" cy="7659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a:t>
            </a:r>
            <a:r>
              <a:rPr lang="es-ES">
                <a:latin typeface="Cambria"/>
                <a:ea typeface="Cambria"/>
                <a:cs typeface="Cambria"/>
                <a:sym typeface="Cambria"/>
              </a:rPr>
              <a:t> </a:t>
            </a:r>
            <a:r>
              <a:rPr lang="es-ES">
                <a:latin typeface="Cambria"/>
                <a:ea typeface="Cambria"/>
                <a:cs typeface="Cambria"/>
                <a:sym typeface="Cambria"/>
              </a:rPr>
              <a:t>Crear una nueva clase en la carpeta Model, esta clase se llama AmortizacionItemDto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sp>
        <p:nvSpPr>
          <p:cNvPr id="485" name="Google Shape;485;p34"/>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86" name="Google Shape;486;p34"/>
          <p:cNvPicPr preferRelativeResize="0"/>
          <p:nvPr/>
        </p:nvPicPr>
        <p:blipFill>
          <a:blip r:embed="rId3">
            <a:alphaModFix/>
          </a:blip>
          <a:stretch>
            <a:fillRect/>
          </a:stretch>
        </p:blipFill>
        <p:spPr>
          <a:xfrm>
            <a:off x="2312863" y="3140876"/>
            <a:ext cx="4968300" cy="3056450"/>
          </a:xfrm>
          <a:prstGeom prst="rect">
            <a:avLst/>
          </a:prstGeom>
          <a:noFill/>
          <a:ln>
            <a:noFill/>
          </a:ln>
        </p:spPr>
      </p:pic>
      <p:sp>
        <p:nvSpPr>
          <p:cNvPr id="487" name="Google Shape;487;p3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493" name="Google Shape;493;p35"/>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Escritorio: Login</a:t>
            </a:r>
            <a:endParaRPr/>
          </a:p>
        </p:txBody>
      </p:sp>
      <p:sp>
        <p:nvSpPr>
          <p:cNvPr id="494" name="Google Shape;494;p35"/>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495" name="Google Shape;495;p35"/>
          <p:cNvPicPr preferRelativeResize="0"/>
          <p:nvPr/>
        </p:nvPicPr>
        <p:blipFill rotWithShape="1">
          <a:blip r:embed="rId3">
            <a:alphaModFix/>
          </a:blip>
          <a:srcRect b="0" l="0" r="0" t="6217"/>
          <a:stretch/>
        </p:blipFill>
        <p:spPr>
          <a:xfrm>
            <a:off x="1037525" y="2616950"/>
            <a:ext cx="7518852" cy="3754900"/>
          </a:xfrm>
          <a:prstGeom prst="rect">
            <a:avLst/>
          </a:prstGeom>
          <a:noFill/>
          <a:ln>
            <a:noFill/>
          </a:ln>
        </p:spPr>
      </p:pic>
      <p:sp>
        <p:nvSpPr>
          <p:cNvPr id="496" name="Google Shape;496;p3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a5b9630aa3_8_29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02" name="Google Shape;502;g3a5b9630aa3_8_297"/>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Escritorio: Consulta de factura por número</a:t>
            </a:r>
            <a:endParaRPr/>
          </a:p>
        </p:txBody>
      </p:sp>
      <p:sp>
        <p:nvSpPr>
          <p:cNvPr id="503" name="Google Shape;503;g3a5b9630aa3_8_29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04" name="Google Shape;504;g3a5b9630aa3_8_297"/>
          <p:cNvPicPr preferRelativeResize="0"/>
          <p:nvPr/>
        </p:nvPicPr>
        <p:blipFill rotWithShape="1">
          <a:blip r:embed="rId3">
            <a:alphaModFix/>
          </a:blip>
          <a:srcRect b="0" l="0" r="1661" t="4214"/>
          <a:stretch/>
        </p:blipFill>
        <p:spPr>
          <a:xfrm>
            <a:off x="1102587" y="2685350"/>
            <a:ext cx="7388850" cy="3866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3a5b9630aa3_8_15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10" name="Google Shape;510;g3a5b9630aa3_8_150"/>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a:t>
            </a:r>
            <a:r>
              <a:rPr lang="es-ES">
                <a:latin typeface="Cambria"/>
                <a:ea typeface="Cambria"/>
                <a:cs typeface="Cambria"/>
                <a:sym typeface="Cambria"/>
              </a:rPr>
              <a:t>Escritorio</a:t>
            </a:r>
            <a:r>
              <a:rPr lang="es-ES">
                <a:latin typeface="Cambria"/>
                <a:ea typeface="Cambria"/>
                <a:cs typeface="Cambria"/>
                <a:sym typeface="Cambria"/>
              </a:rPr>
              <a:t>: Tabla de amortización del crédito</a:t>
            </a:r>
            <a:endParaRPr/>
          </a:p>
        </p:txBody>
      </p:sp>
      <p:sp>
        <p:nvSpPr>
          <p:cNvPr id="511" name="Google Shape;511;g3a5b9630aa3_8_15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12" name="Google Shape;512;g3a5b9630aa3_8_150"/>
          <p:cNvPicPr preferRelativeResize="0"/>
          <p:nvPr/>
        </p:nvPicPr>
        <p:blipFill rotWithShape="1">
          <a:blip r:embed="rId3">
            <a:alphaModFix/>
          </a:blip>
          <a:srcRect b="0" l="0" r="1835" t="4861"/>
          <a:stretch/>
        </p:blipFill>
        <p:spPr>
          <a:xfrm>
            <a:off x="1082763" y="2762750"/>
            <a:ext cx="7428375" cy="3867550"/>
          </a:xfrm>
          <a:prstGeom prst="rect">
            <a:avLst/>
          </a:prstGeom>
          <a:noFill/>
          <a:ln>
            <a:noFill/>
          </a:ln>
        </p:spPr>
      </p:pic>
      <p:sp>
        <p:nvSpPr>
          <p:cNvPr id="513" name="Google Shape;513;g3a5b9630aa3_8_15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3a5b9630aa3_8_15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19" name="Google Shape;519;g3a5b9630aa3_8_159"/>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a:t>
            </a:r>
            <a:r>
              <a:rPr lang="es-ES">
                <a:latin typeface="Cambria"/>
                <a:ea typeface="Cambria"/>
                <a:cs typeface="Cambria"/>
                <a:sym typeface="Cambria"/>
              </a:rPr>
              <a:t>Escritorio</a:t>
            </a:r>
            <a:r>
              <a:rPr lang="es-ES">
                <a:latin typeface="Cambria"/>
                <a:ea typeface="Cambria"/>
                <a:cs typeface="Cambria"/>
                <a:sym typeface="Cambria"/>
              </a:rPr>
              <a:t>: Gestión de productos</a:t>
            </a:r>
            <a:endParaRPr/>
          </a:p>
        </p:txBody>
      </p:sp>
      <p:sp>
        <p:nvSpPr>
          <p:cNvPr id="520" name="Google Shape;520;g3a5b9630aa3_8_15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21" name="Google Shape;521;g3a5b9630aa3_8_159"/>
          <p:cNvPicPr preferRelativeResize="0"/>
          <p:nvPr/>
        </p:nvPicPr>
        <p:blipFill rotWithShape="1">
          <a:blip r:embed="rId3">
            <a:alphaModFix/>
          </a:blip>
          <a:srcRect b="0" l="0" r="1661" t="5419"/>
          <a:stretch/>
        </p:blipFill>
        <p:spPr>
          <a:xfrm>
            <a:off x="1191425" y="2762750"/>
            <a:ext cx="7211026" cy="3721825"/>
          </a:xfrm>
          <a:prstGeom prst="rect">
            <a:avLst/>
          </a:prstGeom>
          <a:noFill/>
          <a:ln>
            <a:noFill/>
          </a:ln>
        </p:spPr>
      </p:pic>
      <p:sp>
        <p:nvSpPr>
          <p:cNvPr id="522" name="Google Shape;522;g3a5b9630aa3_8_15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a5b9630aa3_7_7"/>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s-ES"/>
              <a:t>MARCO TEÓRICO</a:t>
            </a:r>
            <a:endParaRPr/>
          </a:p>
        </p:txBody>
      </p:sp>
      <p:sp>
        <p:nvSpPr>
          <p:cNvPr id="129" name="Google Shape;129;g3a5b9630aa3_7_7"/>
          <p:cNvSpPr txBox="1"/>
          <p:nvPr>
            <p:ph idx="1" type="body"/>
          </p:nvPr>
        </p:nvSpPr>
        <p:spPr>
          <a:xfrm>
            <a:off x="581198" y="2180500"/>
            <a:ext cx="8590800" cy="3678300"/>
          </a:xfrm>
          <a:prstGeom prst="rect">
            <a:avLst/>
          </a:prstGeom>
        </p:spPr>
        <p:txBody>
          <a:bodyPr anchorCtr="0" anchor="ctr" bIns="45700" lIns="91425" spcFirstLastPara="1" rIns="91425" wrap="square" tIns="45700">
            <a:normAutofit fontScale="85000" lnSpcReduction="20000"/>
          </a:bodyPr>
          <a:lstStyle/>
          <a:p>
            <a:pPr indent="0" lvl="0" marL="0" rtl="0" algn="l">
              <a:spcBef>
                <a:spcPts val="360"/>
              </a:spcBef>
              <a:spcAft>
                <a:spcPts val="0"/>
              </a:spcAft>
              <a:buClr>
                <a:schemeClr val="dk1"/>
              </a:buClr>
              <a:buSzPct val="61111"/>
              <a:buFont typeface="Arial"/>
              <a:buNone/>
            </a:pPr>
            <a:r>
              <a:rPr lang="es-ES">
                <a:latin typeface="Cambria"/>
                <a:ea typeface="Cambria"/>
                <a:cs typeface="Cambria"/>
                <a:sym typeface="Cambria"/>
              </a:rPr>
              <a:t>1.3 TECNOLOGÍAS UTILIZADAS</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El proyecto implementa un stack tecnológico robusto basado en el ecosistema Microsoft:</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Lenguaje: C# 12 (C Sharp)</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Framework: .NET Framework 8.0 y WCF (Windows Communication Foundation)</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Servidor Web: IIS 10.0 / IIS Express</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ORM: Entity Framework 6.5.1</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Base de Datos: Microsoft SQL Server 2022</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IDE: Microsoft Visual Studio 2022</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Build Tool: MSBuild</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600"/>
              </a:spcAft>
              <a:buClr>
                <a:schemeClr val="dk1"/>
              </a:buClr>
              <a:buSzPct val="61111"/>
              <a:buFont typeface="Arial"/>
              <a:buNone/>
            </a:pPr>
            <a:r>
              <a:rPr lang="es-ES">
                <a:latin typeface="Cambria"/>
                <a:ea typeface="Cambria"/>
                <a:cs typeface="Cambria"/>
                <a:sym typeface="Cambria"/>
              </a:rPr>
              <a:t>Estas tecnologías garantizan un desarrollo eficiente, mantenible y escalable del sistema de integración.</a:t>
            </a:r>
            <a:endParaRPr/>
          </a:p>
        </p:txBody>
      </p:sp>
      <p:sp>
        <p:nvSpPr>
          <p:cNvPr id="130" name="Google Shape;130;g3a5b9630aa3_7_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MARCO TEÓRICO</a:t>
            </a:r>
            <a:endParaRPr sz="1800">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a5b9630aa3_8_168"/>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28" name="Google Shape;528;g3a5b9630aa3_8_168"/>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a:t>
            </a:r>
            <a:r>
              <a:rPr lang="es-ES">
                <a:latin typeface="Cambria"/>
                <a:ea typeface="Cambria"/>
                <a:cs typeface="Cambria"/>
                <a:sym typeface="Cambria"/>
              </a:rPr>
              <a:t>Escritorio</a:t>
            </a:r>
            <a:r>
              <a:rPr lang="es-ES">
                <a:latin typeface="Cambria"/>
                <a:ea typeface="Cambria"/>
                <a:cs typeface="Cambria"/>
                <a:sym typeface="Cambria"/>
              </a:rPr>
              <a:t>: Confirmación de venta completada</a:t>
            </a:r>
            <a:endParaRPr/>
          </a:p>
        </p:txBody>
      </p:sp>
      <p:sp>
        <p:nvSpPr>
          <p:cNvPr id="529" name="Google Shape;529;g3a5b9630aa3_8_16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30" name="Google Shape;530;g3a5b9630aa3_8_168"/>
          <p:cNvPicPr preferRelativeResize="0"/>
          <p:nvPr/>
        </p:nvPicPr>
        <p:blipFill rotWithShape="1">
          <a:blip r:embed="rId3">
            <a:alphaModFix/>
          </a:blip>
          <a:srcRect b="0" l="0" r="2008" t="5294"/>
          <a:stretch/>
        </p:blipFill>
        <p:spPr>
          <a:xfrm>
            <a:off x="1345738" y="2872525"/>
            <a:ext cx="6902424" cy="3587775"/>
          </a:xfrm>
          <a:prstGeom prst="rect">
            <a:avLst/>
          </a:prstGeom>
          <a:noFill/>
          <a:ln>
            <a:noFill/>
          </a:ln>
        </p:spPr>
      </p:pic>
      <p:sp>
        <p:nvSpPr>
          <p:cNvPr id="531" name="Google Shape;531;g3a5b9630aa3_8_16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a5b9630aa3_8_17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37" name="Google Shape;537;g3a5b9630aa3_8_177"/>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Escritorio: Página principal del sistema</a:t>
            </a:r>
            <a:endParaRPr/>
          </a:p>
        </p:txBody>
      </p:sp>
      <p:sp>
        <p:nvSpPr>
          <p:cNvPr id="538" name="Google Shape;538;g3a5b9630aa3_8_17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39" name="Google Shape;539;g3a5b9630aa3_8_177"/>
          <p:cNvPicPr preferRelativeResize="0"/>
          <p:nvPr/>
        </p:nvPicPr>
        <p:blipFill rotWithShape="1">
          <a:blip r:embed="rId3">
            <a:alphaModFix/>
          </a:blip>
          <a:srcRect b="0" l="0" r="1661" t="5338"/>
          <a:stretch/>
        </p:blipFill>
        <p:spPr>
          <a:xfrm>
            <a:off x="1240825" y="2811350"/>
            <a:ext cx="7112250" cy="3721825"/>
          </a:xfrm>
          <a:prstGeom prst="rect">
            <a:avLst/>
          </a:prstGeom>
          <a:noFill/>
          <a:ln>
            <a:noFill/>
          </a:ln>
        </p:spPr>
      </p:pic>
      <p:sp>
        <p:nvSpPr>
          <p:cNvPr id="540" name="Google Shape;540;g3a5b9630aa3_8_17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3a5b9630aa3_8_18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46" name="Google Shape;546;g3a5b9630aa3_8_186"/>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Escritorio: Consulta de facturas por cliente</a:t>
            </a:r>
            <a:endParaRPr/>
          </a:p>
        </p:txBody>
      </p:sp>
      <p:sp>
        <p:nvSpPr>
          <p:cNvPr id="547" name="Google Shape;547;g3a5b9630aa3_8_18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48" name="Google Shape;548;g3a5b9630aa3_8_186"/>
          <p:cNvPicPr preferRelativeResize="0"/>
          <p:nvPr/>
        </p:nvPicPr>
        <p:blipFill rotWithShape="1">
          <a:blip r:embed="rId3">
            <a:alphaModFix/>
          </a:blip>
          <a:srcRect b="0" l="0" r="1477" t="4571"/>
          <a:stretch/>
        </p:blipFill>
        <p:spPr>
          <a:xfrm>
            <a:off x="1110575" y="2646550"/>
            <a:ext cx="7372750" cy="3838050"/>
          </a:xfrm>
          <a:prstGeom prst="rect">
            <a:avLst/>
          </a:prstGeom>
          <a:noFill/>
          <a:ln>
            <a:noFill/>
          </a:ln>
        </p:spPr>
      </p:pic>
      <p:sp>
        <p:nvSpPr>
          <p:cNvPr id="549" name="Google Shape;549;g3a5b9630aa3_8_18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3a5b9630aa3_8_19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55" name="Google Shape;555;g3a5b9630aa3_8_195"/>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de Escritorio: Formulario de Nueva venta a crédito</a:t>
            </a:r>
            <a:endParaRPr/>
          </a:p>
        </p:txBody>
      </p:sp>
      <p:sp>
        <p:nvSpPr>
          <p:cNvPr id="556" name="Google Shape;556;g3a5b9630aa3_8_19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a:solidFill>
                <a:srgbClr val="FFFF00"/>
              </a:solidFill>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557" name="Google Shape;557;g3a5b9630aa3_8_195"/>
          <p:cNvPicPr preferRelativeResize="0"/>
          <p:nvPr/>
        </p:nvPicPr>
        <p:blipFill rotWithShape="1">
          <a:blip r:embed="rId3">
            <a:alphaModFix/>
          </a:blip>
          <a:srcRect b="0" l="0" r="1835" t="5141"/>
          <a:stretch/>
        </p:blipFill>
        <p:spPr>
          <a:xfrm>
            <a:off x="1200888" y="2811350"/>
            <a:ext cx="7192125" cy="3770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63" name="Google Shape;563;p46"/>
          <p:cNvSpPr txBox="1"/>
          <p:nvPr>
            <p:ph idx="1" type="body"/>
          </p:nvPr>
        </p:nvSpPr>
        <p:spPr>
          <a:xfrm>
            <a:off x="484209" y="1715956"/>
            <a:ext cx="8576663" cy="144278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Proyecto web </a:t>
            </a:r>
            <a:endParaRPr>
              <a:latin typeface="Cambria"/>
              <a:ea typeface="Cambria"/>
              <a:cs typeface="Cambria"/>
              <a:sym typeface="Cambria"/>
            </a:endParaRPr>
          </a:p>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Crear un proyecto de tipo web y seleccionar el tipo de plantilla del proyecto.</a:t>
            </a:r>
            <a:endParaRPr>
              <a:latin typeface="Cambria"/>
              <a:ea typeface="Cambria"/>
              <a:cs typeface="Cambria"/>
              <a:sym typeface="Cambria"/>
            </a:endParaRPr>
          </a:p>
        </p:txBody>
      </p:sp>
      <p:pic>
        <p:nvPicPr>
          <p:cNvPr id="564" name="Google Shape;564;p46"/>
          <p:cNvPicPr preferRelativeResize="0"/>
          <p:nvPr/>
        </p:nvPicPr>
        <p:blipFill>
          <a:blip r:embed="rId3">
            <a:alphaModFix/>
          </a:blip>
          <a:stretch>
            <a:fillRect/>
          </a:stretch>
        </p:blipFill>
        <p:spPr>
          <a:xfrm>
            <a:off x="1776463" y="2971099"/>
            <a:ext cx="5992151" cy="3688475"/>
          </a:xfrm>
          <a:prstGeom prst="rect">
            <a:avLst/>
          </a:prstGeom>
          <a:noFill/>
          <a:ln>
            <a:noFill/>
          </a:ln>
        </p:spPr>
      </p:pic>
      <p:sp>
        <p:nvSpPr>
          <p:cNvPr id="565" name="Google Shape;565;p4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71" name="Google Shape;571;p47"/>
          <p:cNvSpPr txBox="1"/>
          <p:nvPr>
            <p:ph idx="1" type="body"/>
          </p:nvPr>
        </p:nvSpPr>
        <p:spPr>
          <a:xfrm>
            <a:off x="556095" y="1986220"/>
            <a:ext cx="8504777" cy="551384"/>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1.	Estructura cliente WEB. </a:t>
            </a:r>
            <a:endParaRPr/>
          </a:p>
        </p:txBody>
      </p:sp>
      <p:pic>
        <p:nvPicPr>
          <p:cNvPr id="572" name="Google Shape;572;p47"/>
          <p:cNvPicPr preferRelativeResize="0"/>
          <p:nvPr/>
        </p:nvPicPr>
        <p:blipFill>
          <a:blip r:embed="rId3">
            <a:alphaModFix/>
          </a:blip>
          <a:stretch>
            <a:fillRect/>
          </a:stretch>
        </p:blipFill>
        <p:spPr>
          <a:xfrm>
            <a:off x="5131200" y="1986224"/>
            <a:ext cx="3126325" cy="4750675"/>
          </a:xfrm>
          <a:prstGeom prst="rect">
            <a:avLst/>
          </a:prstGeom>
          <a:noFill/>
          <a:ln>
            <a:noFill/>
          </a:ln>
        </p:spPr>
      </p:pic>
      <p:sp>
        <p:nvSpPr>
          <p:cNvPr id="573" name="Google Shape;573;p4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79" name="Google Shape;579;p49"/>
          <p:cNvSpPr txBox="1"/>
          <p:nvPr>
            <p:ph idx="1" type="body"/>
          </p:nvPr>
        </p:nvSpPr>
        <p:spPr>
          <a:xfrm>
            <a:off x="581192" y="1728072"/>
            <a:ext cx="8667274" cy="708266"/>
          </a:xfrm>
          <a:prstGeom prst="rect">
            <a:avLst/>
          </a:prstGeom>
          <a:noFill/>
          <a:ln>
            <a:noFill/>
          </a:ln>
        </p:spPr>
        <p:txBody>
          <a:bodyPr anchorCtr="0" anchor="ctr" bIns="45700" lIns="91425" spcFirstLastPara="1" rIns="91425" wrap="square" tIns="45700">
            <a:normAutofit lnSpcReduction="10000"/>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2. </a:t>
            </a:r>
            <a:r>
              <a:rPr lang="es-ES" sz="2000">
                <a:latin typeface="Cambria"/>
                <a:ea typeface="Cambria"/>
                <a:cs typeface="Cambria"/>
                <a:sym typeface="Cambria"/>
              </a:rPr>
              <a:t>Se deberá crear una nueva clase en la carpeta Models con </a:t>
            </a:r>
            <a:r>
              <a:rPr lang="es-ES" sz="2000">
                <a:latin typeface="Cambria"/>
                <a:ea typeface="Cambria"/>
                <a:cs typeface="Cambria"/>
                <a:sym typeface="Cambria"/>
              </a:rPr>
              <a:t>el nombre CreateProduct</a:t>
            </a:r>
            <a:r>
              <a:rPr lang="es-ES" sz="2000">
                <a:latin typeface="Cambria"/>
                <a:ea typeface="Cambria"/>
                <a:cs typeface="Cambria"/>
                <a:sym typeface="Cambria"/>
              </a:rPr>
              <a:t> y se codifica.</a:t>
            </a:r>
            <a:endParaRPr sz="2000">
              <a:latin typeface="Cambria"/>
              <a:ea typeface="Cambria"/>
              <a:cs typeface="Cambria"/>
              <a:sym typeface="Cambria"/>
            </a:endParaRPr>
          </a:p>
        </p:txBody>
      </p:sp>
      <p:pic>
        <p:nvPicPr>
          <p:cNvPr id="580" name="Google Shape;580;p49"/>
          <p:cNvPicPr preferRelativeResize="0"/>
          <p:nvPr/>
        </p:nvPicPr>
        <p:blipFill>
          <a:blip r:embed="rId3">
            <a:alphaModFix/>
          </a:blip>
          <a:stretch>
            <a:fillRect/>
          </a:stretch>
        </p:blipFill>
        <p:spPr>
          <a:xfrm>
            <a:off x="3011425" y="2651146"/>
            <a:ext cx="3571187" cy="4071329"/>
          </a:xfrm>
          <a:prstGeom prst="rect">
            <a:avLst/>
          </a:prstGeom>
          <a:noFill/>
          <a:ln>
            <a:noFill/>
          </a:ln>
        </p:spPr>
      </p:pic>
      <p:sp>
        <p:nvSpPr>
          <p:cNvPr id="581" name="Google Shape;581;p4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3a5b9630aa3_8_20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87" name="Google Shape;587;g3a5b9630aa3_8_207"/>
          <p:cNvSpPr txBox="1"/>
          <p:nvPr>
            <p:ph idx="1" type="body"/>
          </p:nvPr>
        </p:nvSpPr>
        <p:spPr>
          <a:xfrm>
            <a:off x="581192" y="1715956"/>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a:t>
            </a:r>
            <a:r>
              <a:rPr lang="es-ES">
                <a:latin typeface="Cambria"/>
                <a:ea typeface="Cambria"/>
                <a:cs typeface="Cambria"/>
                <a:sym typeface="Cambria"/>
              </a:rPr>
              <a:t> </a:t>
            </a:r>
            <a:r>
              <a:rPr lang="es-ES">
                <a:latin typeface="Cambria"/>
                <a:ea typeface="Cambria"/>
                <a:cs typeface="Cambria"/>
                <a:sym typeface="Cambria"/>
              </a:rPr>
              <a:t>Crear una nueva clase en la carpeta Model, esta clase se llama ProductoDTO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pic>
        <p:nvPicPr>
          <p:cNvPr id="588" name="Google Shape;588;g3a5b9630aa3_8_207"/>
          <p:cNvPicPr preferRelativeResize="0"/>
          <p:nvPr/>
        </p:nvPicPr>
        <p:blipFill>
          <a:blip r:embed="rId3">
            <a:alphaModFix/>
          </a:blip>
          <a:stretch>
            <a:fillRect/>
          </a:stretch>
        </p:blipFill>
        <p:spPr>
          <a:xfrm>
            <a:off x="2937438" y="2701821"/>
            <a:ext cx="3719139" cy="4071330"/>
          </a:xfrm>
          <a:prstGeom prst="rect">
            <a:avLst/>
          </a:prstGeom>
          <a:noFill/>
          <a:ln>
            <a:noFill/>
          </a:ln>
        </p:spPr>
      </p:pic>
      <p:sp>
        <p:nvSpPr>
          <p:cNvPr id="589" name="Google Shape;589;g3a5b9630aa3_8_20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3a5b9630aa3_8_21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595" name="Google Shape;595;g3a5b9630aa3_8_214"/>
          <p:cNvSpPr txBox="1"/>
          <p:nvPr>
            <p:ph idx="1" type="body"/>
          </p:nvPr>
        </p:nvSpPr>
        <p:spPr>
          <a:xfrm>
            <a:off x="581192" y="1715956"/>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	</a:t>
            </a:r>
            <a:r>
              <a:rPr lang="es-ES">
                <a:latin typeface="Cambria"/>
                <a:ea typeface="Cambria"/>
                <a:cs typeface="Cambria"/>
                <a:sym typeface="Cambria"/>
              </a:rPr>
              <a:t>Crear una nueva clase en la carpeta Model, esta clase se llama CreditGrantRequest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pic>
        <p:nvPicPr>
          <p:cNvPr id="596" name="Google Shape;596;g3a5b9630aa3_8_214"/>
          <p:cNvPicPr preferRelativeResize="0"/>
          <p:nvPr/>
        </p:nvPicPr>
        <p:blipFill>
          <a:blip r:embed="rId3">
            <a:alphaModFix/>
          </a:blip>
          <a:stretch>
            <a:fillRect/>
          </a:stretch>
        </p:blipFill>
        <p:spPr>
          <a:xfrm>
            <a:off x="1813925" y="2988902"/>
            <a:ext cx="5966175" cy="3140875"/>
          </a:xfrm>
          <a:prstGeom prst="rect">
            <a:avLst/>
          </a:prstGeom>
          <a:noFill/>
          <a:ln>
            <a:noFill/>
          </a:ln>
        </p:spPr>
      </p:pic>
      <p:sp>
        <p:nvSpPr>
          <p:cNvPr id="597" name="Google Shape;597;g3a5b9630aa3_8_21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a5b9630aa3_8_22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03" name="Google Shape;603;g3a5b9630aa3_8_221"/>
          <p:cNvSpPr txBox="1"/>
          <p:nvPr>
            <p:ph idx="1" type="body"/>
          </p:nvPr>
        </p:nvSpPr>
        <p:spPr>
          <a:xfrm>
            <a:off x="581192" y="1715956"/>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	</a:t>
            </a:r>
            <a:r>
              <a:rPr lang="es-ES">
                <a:latin typeface="Cambria"/>
                <a:ea typeface="Cambria"/>
                <a:cs typeface="Cambria"/>
                <a:sym typeface="Cambria"/>
              </a:rPr>
              <a:t>Crear una nueva clase en la carpeta Model, esta clase se llama AmortizacionItemDto y se estructura de </a:t>
            </a:r>
            <a:r>
              <a:rPr lang="es-ES" sz="1800">
                <a:latin typeface="Cambria"/>
                <a:ea typeface="Cambria"/>
                <a:cs typeface="Cambria"/>
                <a:sym typeface="Cambria"/>
              </a:rPr>
              <a:t>la </a:t>
            </a:r>
            <a:r>
              <a:rPr lang="es-ES">
                <a:latin typeface="Cambria"/>
                <a:ea typeface="Cambria"/>
                <a:cs typeface="Cambria"/>
                <a:sym typeface="Cambria"/>
              </a:rPr>
              <a:t>siguiente manera</a:t>
            </a:r>
            <a:r>
              <a:rPr lang="es-ES" sz="1800">
                <a:latin typeface="Cambria"/>
                <a:ea typeface="Cambria"/>
                <a:cs typeface="Cambria"/>
                <a:sym typeface="Cambria"/>
              </a:rPr>
              <a:t>.</a:t>
            </a:r>
            <a:endParaRPr>
              <a:latin typeface="Cambria"/>
              <a:ea typeface="Cambria"/>
              <a:cs typeface="Cambria"/>
              <a:sym typeface="Cambria"/>
            </a:endParaRPr>
          </a:p>
        </p:txBody>
      </p:sp>
      <p:pic>
        <p:nvPicPr>
          <p:cNvPr id="604" name="Google Shape;604;g3a5b9630aa3_8_221"/>
          <p:cNvPicPr preferRelativeResize="0"/>
          <p:nvPr/>
        </p:nvPicPr>
        <p:blipFill>
          <a:blip r:embed="rId3">
            <a:alphaModFix/>
          </a:blip>
          <a:stretch>
            <a:fillRect/>
          </a:stretch>
        </p:blipFill>
        <p:spPr>
          <a:xfrm>
            <a:off x="2312863" y="3140876"/>
            <a:ext cx="4968300" cy="3056450"/>
          </a:xfrm>
          <a:prstGeom prst="rect">
            <a:avLst/>
          </a:prstGeom>
          <a:noFill/>
          <a:ln>
            <a:noFill/>
          </a:ln>
        </p:spPr>
      </p:pic>
      <p:sp>
        <p:nvSpPr>
          <p:cNvPr id="605" name="Google Shape;605;g3a5b9630aa3_8_22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a5b9630aa3_7_1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s-ES"/>
              <a:t>MARCO TEÓRICO</a:t>
            </a:r>
            <a:endParaRPr/>
          </a:p>
        </p:txBody>
      </p:sp>
      <p:sp>
        <p:nvSpPr>
          <p:cNvPr id="136" name="Google Shape;136;g3a5b9630aa3_7_14"/>
          <p:cNvSpPr txBox="1"/>
          <p:nvPr>
            <p:ph idx="1" type="body"/>
          </p:nvPr>
        </p:nvSpPr>
        <p:spPr>
          <a:xfrm>
            <a:off x="581198" y="2180500"/>
            <a:ext cx="8562900" cy="3678300"/>
          </a:xfrm>
          <a:prstGeom prst="rect">
            <a:avLst/>
          </a:prstGeom>
        </p:spPr>
        <p:txBody>
          <a:bodyPr anchorCtr="0" anchor="ctr" bIns="45700" lIns="91425" spcFirstLastPara="1" rIns="91425" wrap="square" tIns="45700">
            <a:normAutofit fontScale="92500" lnSpcReduction="20000"/>
          </a:bodyPr>
          <a:lstStyle/>
          <a:p>
            <a:pPr indent="0" lvl="0" marL="0" rtl="0" algn="l">
              <a:spcBef>
                <a:spcPts val="360"/>
              </a:spcBef>
              <a:spcAft>
                <a:spcPts val="0"/>
              </a:spcAft>
              <a:buClr>
                <a:schemeClr val="dk1"/>
              </a:buClr>
              <a:buSzPct val="61111"/>
              <a:buFont typeface="Arial"/>
              <a:buNone/>
            </a:pPr>
            <a:r>
              <a:rPr lang="es-ES">
                <a:latin typeface="Cambria"/>
                <a:ea typeface="Cambria"/>
                <a:cs typeface="Cambria"/>
                <a:sym typeface="Cambria"/>
              </a:rPr>
              <a:t>1.4 ARQUITECTURA EN CAPAS</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El sistema se estructura en tres capas lógicas principales que garantizan la separación de responsabilidades:</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Capa de Presentación: Compuesta por aplicaciones cliente (Consola, Escritorio, Web, Móvil) que interactúan con el usuario</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Capa de Lógica de Negocio: Contiene los servicios web SOAP (Servicio BanQuito y Servicio Comercializadora) que implementan las reglas de negocio</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 Capa de Acceso a Datos: Utiliza Entity Framework para la comunicación con las bases de datos banquito_db y comercializadora_db</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t/>
            </a:r>
            <a:endParaRPr>
              <a:latin typeface="Cambria"/>
              <a:ea typeface="Cambria"/>
              <a:cs typeface="Cambria"/>
              <a:sym typeface="Cambria"/>
            </a:endParaRPr>
          </a:p>
          <a:p>
            <a:pPr indent="0" lvl="0" marL="0" rtl="0" algn="l">
              <a:spcBef>
                <a:spcPts val="600"/>
              </a:spcBef>
              <a:spcAft>
                <a:spcPts val="0"/>
              </a:spcAft>
              <a:buClr>
                <a:schemeClr val="dk1"/>
              </a:buClr>
              <a:buSzPct val="61111"/>
              <a:buFont typeface="Arial"/>
              <a:buNone/>
            </a:pPr>
            <a:r>
              <a:rPr lang="es-ES">
                <a:latin typeface="Cambria"/>
                <a:ea typeface="Cambria"/>
                <a:cs typeface="Cambria"/>
                <a:sym typeface="Cambria"/>
              </a:rPr>
              <a:t>Esta arquitectura facilita el mantenimiento, testing y escalabilidad del sistema.</a:t>
            </a:r>
            <a:endParaRPr>
              <a:latin typeface="Cambria"/>
              <a:ea typeface="Cambria"/>
              <a:cs typeface="Cambria"/>
              <a:sym typeface="Cambria"/>
            </a:endParaRPr>
          </a:p>
          <a:p>
            <a:pPr indent="0" lvl="0" marL="0" rtl="0" algn="l">
              <a:spcBef>
                <a:spcPts val="600"/>
              </a:spcBef>
              <a:spcAft>
                <a:spcPts val="600"/>
              </a:spcAft>
              <a:buNone/>
            </a:pPr>
            <a:r>
              <a:t/>
            </a:r>
            <a:endParaRPr/>
          </a:p>
        </p:txBody>
      </p:sp>
      <p:sp>
        <p:nvSpPr>
          <p:cNvPr id="137" name="Google Shape;137;g3a5b9630aa3_7_1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MARCO TEÓRICO</a:t>
            </a:r>
            <a:endParaRPr sz="1800">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3a5b9630aa3_8_228"/>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11" name="Google Shape;611;g3a5b9630aa3_8_228"/>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Login</a:t>
            </a:r>
            <a:endParaRPr/>
          </a:p>
        </p:txBody>
      </p:sp>
      <p:sp>
        <p:nvSpPr>
          <p:cNvPr id="612" name="Google Shape;612;g3a5b9630aa3_8_22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613" name="Google Shape;613;g3a5b9630aa3_8_228"/>
          <p:cNvPicPr preferRelativeResize="0"/>
          <p:nvPr/>
        </p:nvPicPr>
        <p:blipFill>
          <a:blip r:embed="rId3">
            <a:alphaModFix/>
          </a:blip>
          <a:stretch>
            <a:fillRect/>
          </a:stretch>
        </p:blipFill>
        <p:spPr>
          <a:xfrm>
            <a:off x="1037513" y="2617052"/>
            <a:ext cx="7518872" cy="40037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a5b9630aa3_8_28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19" name="Google Shape;619;g3a5b9630aa3_8_289"/>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Consulta de factura por número</a:t>
            </a:r>
            <a:endParaRPr/>
          </a:p>
        </p:txBody>
      </p:sp>
      <p:pic>
        <p:nvPicPr>
          <p:cNvPr id="620" name="Google Shape;620;g3a5b9630aa3_8_289"/>
          <p:cNvPicPr preferRelativeResize="0"/>
          <p:nvPr/>
        </p:nvPicPr>
        <p:blipFill rotWithShape="1">
          <a:blip r:embed="rId3">
            <a:alphaModFix/>
          </a:blip>
          <a:srcRect b="0" l="0" r="1661" t="4214"/>
          <a:stretch/>
        </p:blipFill>
        <p:spPr>
          <a:xfrm>
            <a:off x="1102587" y="2685350"/>
            <a:ext cx="7388850" cy="3866575"/>
          </a:xfrm>
          <a:prstGeom prst="rect">
            <a:avLst/>
          </a:prstGeom>
          <a:noFill/>
          <a:ln>
            <a:noFill/>
          </a:ln>
        </p:spPr>
      </p:pic>
      <p:sp>
        <p:nvSpPr>
          <p:cNvPr id="621" name="Google Shape;621;g3a5b9630aa3_8_28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3a5b9630aa3_8_23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27" name="Google Shape;627;g3a5b9630aa3_8_235"/>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Tabla de amortización del crédito</a:t>
            </a:r>
            <a:endParaRPr/>
          </a:p>
        </p:txBody>
      </p:sp>
      <p:pic>
        <p:nvPicPr>
          <p:cNvPr id="628" name="Google Shape;628;g3a5b9630aa3_8_235"/>
          <p:cNvPicPr preferRelativeResize="0"/>
          <p:nvPr/>
        </p:nvPicPr>
        <p:blipFill rotWithShape="1">
          <a:blip r:embed="rId3">
            <a:alphaModFix/>
          </a:blip>
          <a:srcRect b="0" l="0" r="1835" t="4861"/>
          <a:stretch/>
        </p:blipFill>
        <p:spPr>
          <a:xfrm>
            <a:off x="1082763" y="2762750"/>
            <a:ext cx="7428375" cy="3867550"/>
          </a:xfrm>
          <a:prstGeom prst="rect">
            <a:avLst/>
          </a:prstGeom>
          <a:noFill/>
          <a:ln>
            <a:noFill/>
          </a:ln>
        </p:spPr>
      </p:pic>
      <p:sp>
        <p:nvSpPr>
          <p:cNvPr id="629" name="Google Shape;629;g3a5b9630aa3_8_23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3a5b9630aa3_8_24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35" name="Google Shape;635;g3a5b9630aa3_8_242"/>
          <p:cNvSpPr txBox="1"/>
          <p:nvPr>
            <p:ph idx="1" type="body"/>
          </p:nvPr>
        </p:nvSpPr>
        <p:spPr>
          <a:xfrm>
            <a:off x="581192" y="1783502"/>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Gestión de productos</a:t>
            </a:r>
            <a:endParaRPr/>
          </a:p>
        </p:txBody>
      </p:sp>
      <p:pic>
        <p:nvPicPr>
          <p:cNvPr id="636" name="Google Shape;636;g3a5b9630aa3_8_242"/>
          <p:cNvPicPr preferRelativeResize="0"/>
          <p:nvPr/>
        </p:nvPicPr>
        <p:blipFill rotWithShape="1">
          <a:blip r:embed="rId3">
            <a:alphaModFix/>
          </a:blip>
          <a:srcRect b="0" l="0" r="1661" t="5419"/>
          <a:stretch/>
        </p:blipFill>
        <p:spPr>
          <a:xfrm>
            <a:off x="1191425" y="2762750"/>
            <a:ext cx="7211026" cy="3721825"/>
          </a:xfrm>
          <a:prstGeom prst="rect">
            <a:avLst/>
          </a:prstGeom>
          <a:noFill/>
          <a:ln>
            <a:noFill/>
          </a:ln>
        </p:spPr>
      </p:pic>
      <p:sp>
        <p:nvSpPr>
          <p:cNvPr id="637" name="Google Shape;637;g3a5b9630aa3_8_24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a5b9630aa3_8_24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43" name="Google Shape;643;g3a5b9630aa3_8_249"/>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Confirmación de venta completada</a:t>
            </a:r>
            <a:endParaRPr/>
          </a:p>
        </p:txBody>
      </p:sp>
      <p:pic>
        <p:nvPicPr>
          <p:cNvPr id="644" name="Google Shape;644;g3a5b9630aa3_8_249"/>
          <p:cNvPicPr preferRelativeResize="0"/>
          <p:nvPr/>
        </p:nvPicPr>
        <p:blipFill rotWithShape="1">
          <a:blip r:embed="rId3">
            <a:alphaModFix/>
          </a:blip>
          <a:srcRect b="0" l="0" r="2008" t="5294"/>
          <a:stretch/>
        </p:blipFill>
        <p:spPr>
          <a:xfrm>
            <a:off x="1345738" y="2872525"/>
            <a:ext cx="6902424" cy="3587775"/>
          </a:xfrm>
          <a:prstGeom prst="rect">
            <a:avLst/>
          </a:prstGeom>
          <a:noFill/>
          <a:ln>
            <a:noFill/>
          </a:ln>
        </p:spPr>
      </p:pic>
      <p:sp>
        <p:nvSpPr>
          <p:cNvPr id="645" name="Google Shape;645;g3a5b9630aa3_8_24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3a5b9630aa3_8_25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51" name="Google Shape;651;g3a5b9630aa3_8_256"/>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Página principal del sistema</a:t>
            </a:r>
            <a:endParaRPr/>
          </a:p>
        </p:txBody>
      </p:sp>
      <p:pic>
        <p:nvPicPr>
          <p:cNvPr id="652" name="Google Shape;652;g3a5b9630aa3_8_256"/>
          <p:cNvPicPr preferRelativeResize="0"/>
          <p:nvPr/>
        </p:nvPicPr>
        <p:blipFill rotWithShape="1">
          <a:blip r:embed="rId3">
            <a:alphaModFix/>
          </a:blip>
          <a:srcRect b="0" l="0" r="1661" t="5338"/>
          <a:stretch/>
        </p:blipFill>
        <p:spPr>
          <a:xfrm>
            <a:off x="1240825" y="2811350"/>
            <a:ext cx="7112250" cy="3721825"/>
          </a:xfrm>
          <a:prstGeom prst="rect">
            <a:avLst/>
          </a:prstGeom>
          <a:noFill/>
          <a:ln>
            <a:noFill/>
          </a:ln>
        </p:spPr>
      </p:pic>
      <p:sp>
        <p:nvSpPr>
          <p:cNvPr id="653" name="Google Shape;653;g3a5b9630aa3_8_25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3a5b9630aa3_8_263"/>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59" name="Google Shape;659;g3a5b9630aa3_8_263"/>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Consulta de facturas por cliente</a:t>
            </a:r>
            <a:endParaRPr/>
          </a:p>
        </p:txBody>
      </p:sp>
      <p:pic>
        <p:nvPicPr>
          <p:cNvPr id="660" name="Google Shape;660;g3a5b9630aa3_8_263"/>
          <p:cNvPicPr preferRelativeResize="0"/>
          <p:nvPr/>
        </p:nvPicPr>
        <p:blipFill rotWithShape="1">
          <a:blip r:embed="rId3">
            <a:alphaModFix/>
          </a:blip>
          <a:srcRect b="0" l="0" r="1477" t="4571"/>
          <a:stretch/>
        </p:blipFill>
        <p:spPr>
          <a:xfrm>
            <a:off x="1110575" y="2646550"/>
            <a:ext cx="7372750" cy="3838050"/>
          </a:xfrm>
          <a:prstGeom prst="rect">
            <a:avLst/>
          </a:prstGeom>
          <a:noFill/>
          <a:ln>
            <a:noFill/>
          </a:ln>
        </p:spPr>
      </p:pic>
      <p:sp>
        <p:nvSpPr>
          <p:cNvPr id="661" name="Google Shape;661;g3a5b9630aa3_8_26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3a5b9630aa3_8_27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67" name="Google Shape;667;g3a5b9630aa3_8_270"/>
          <p:cNvSpPr txBox="1"/>
          <p:nvPr>
            <p:ph idx="1" type="body"/>
          </p:nvPr>
        </p:nvSpPr>
        <p:spPr>
          <a:xfrm>
            <a:off x="581192" y="1880649"/>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Capturas del Sistema Web: Formulario de Nueva venta a crédito</a:t>
            </a:r>
            <a:endParaRPr/>
          </a:p>
        </p:txBody>
      </p:sp>
      <p:sp>
        <p:nvSpPr>
          <p:cNvPr id="668" name="Google Shape;668;g3a5b9630aa3_8_27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solidFill>
                <a:schemeClr val="lt1"/>
              </a:solidFill>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669" name="Google Shape;669;g3a5b9630aa3_8_270"/>
          <p:cNvPicPr preferRelativeResize="0"/>
          <p:nvPr/>
        </p:nvPicPr>
        <p:blipFill rotWithShape="1">
          <a:blip r:embed="rId3">
            <a:alphaModFix/>
          </a:blip>
          <a:srcRect b="0" l="0" r="1835" t="5141"/>
          <a:stretch/>
        </p:blipFill>
        <p:spPr>
          <a:xfrm>
            <a:off x="1200888" y="2811350"/>
            <a:ext cx="7192125" cy="3770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75" name="Google Shape;675;p62"/>
          <p:cNvSpPr txBox="1"/>
          <p:nvPr>
            <p:ph idx="1" type="body"/>
          </p:nvPr>
        </p:nvSpPr>
        <p:spPr>
          <a:xfrm>
            <a:off x="477435" y="2128872"/>
            <a:ext cx="8451900" cy="4335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1.	Creación proyecto cliente móvil. </a:t>
            </a:r>
            <a:endParaRPr/>
          </a:p>
        </p:txBody>
      </p:sp>
      <p:pic>
        <p:nvPicPr>
          <p:cNvPr id="676" name="Google Shape;676;p62"/>
          <p:cNvPicPr preferRelativeResize="0"/>
          <p:nvPr/>
        </p:nvPicPr>
        <p:blipFill rotWithShape="1">
          <a:blip r:embed="rId3">
            <a:alphaModFix/>
          </a:blip>
          <a:srcRect b="0" l="0" r="0" t="0"/>
          <a:stretch/>
        </p:blipFill>
        <p:spPr>
          <a:xfrm>
            <a:off x="477402" y="2975302"/>
            <a:ext cx="8451976" cy="907405"/>
          </a:xfrm>
          <a:prstGeom prst="rect">
            <a:avLst/>
          </a:prstGeom>
          <a:noFill/>
          <a:ln>
            <a:noFill/>
          </a:ln>
        </p:spPr>
      </p:pic>
      <p:pic>
        <p:nvPicPr>
          <p:cNvPr descr="Interfaz de usuario gráfica, Aplicación&#10;&#10;Descripción generada automáticamente" id="677" name="Google Shape;677;p62"/>
          <p:cNvPicPr preferRelativeResize="0"/>
          <p:nvPr/>
        </p:nvPicPr>
        <p:blipFill rotWithShape="1">
          <a:blip r:embed="rId4">
            <a:alphaModFix/>
          </a:blip>
          <a:srcRect b="0" l="0" r="0" t="0"/>
          <a:stretch/>
        </p:blipFill>
        <p:spPr>
          <a:xfrm>
            <a:off x="477400" y="3995375"/>
            <a:ext cx="8451975" cy="2389244"/>
          </a:xfrm>
          <a:prstGeom prst="rect">
            <a:avLst/>
          </a:prstGeom>
          <a:noFill/>
          <a:ln>
            <a:noFill/>
          </a:ln>
        </p:spPr>
      </p:pic>
      <p:sp>
        <p:nvSpPr>
          <p:cNvPr id="678" name="Google Shape;678;p6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84" name="Google Shape;684;p63"/>
          <p:cNvSpPr txBox="1"/>
          <p:nvPr>
            <p:ph idx="1" type="body"/>
          </p:nvPr>
        </p:nvSpPr>
        <p:spPr>
          <a:xfrm>
            <a:off x="581192" y="1911212"/>
            <a:ext cx="8451972" cy="10138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2.	Clases en diferentes paquetes</a:t>
            </a:r>
            <a:endParaRPr/>
          </a:p>
        </p:txBody>
      </p:sp>
      <p:pic>
        <p:nvPicPr>
          <p:cNvPr descr="Interfaz de usuario gráfica, Texto, Aplicación, Chat o mensaje de texto&#10;&#10;Descripción generada automáticamente" id="685" name="Google Shape;685;p63"/>
          <p:cNvPicPr preferRelativeResize="0"/>
          <p:nvPr/>
        </p:nvPicPr>
        <p:blipFill rotWithShape="1">
          <a:blip r:embed="rId3">
            <a:alphaModFix/>
          </a:blip>
          <a:srcRect b="0" l="0" r="0" t="0"/>
          <a:stretch/>
        </p:blipFill>
        <p:spPr>
          <a:xfrm>
            <a:off x="1702502" y="2924998"/>
            <a:ext cx="6209375" cy="3389575"/>
          </a:xfrm>
          <a:prstGeom prst="rect">
            <a:avLst/>
          </a:prstGeom>
          <a:noFill/>
          <a:ln>
            <a:noFill/>
          </a:ln>
        </p:spPr>
      </p:pic>
      <p:sp>
        <p:nvSpPr>
          <p:cNvPr id="686" name="Google Shape;686;p6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a5b9630aa3_8_46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43" name="Google Shape;143;g3a5b9630aa3_8_462"/>
          <p:cNvSpPr txBox="1"/>
          <p:nvPr>
            <p:ph idx="1" type="body"/>
          </p:nvPr>
        </p:nvSpPr>
        <p:spPr>
          <a:xfrm>
            <a:off x="581192" y="2180496"/>
            <a:ext cx="8589300" cy="36783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2.1	OBJETIVO</a:t>
            </a:r>
            <a:endParaRPr/>
          </a:p>
          <a:p>
            <a:pPr indent="-237744" lvl="0" marL="342900" marR="0" rtl="0" algn="just">
              <a:lnSpc>
                <a:spcPct val="107000"/>
              </a:lnSpc>
              <a:spcBef>
                <a:spcPts val="0"/>
              </a:spcBef>
              <a:spcAft>
                <a:spcPts val="0"/>
              </a:spcAft>
              <a:buSzPts val="1656"/>
              <a:buFont typeface="Noto Sans Symbols"/>
              <a:buNone/>
            </a:pPr>
            <a:r>
              <a:t/>
            </a:r>
            <a:endParaRPr sz="1800">
              <a:latin typeface="Cambria"/>
              <a:ea typeface="Cambria"/>
              <a:cs typeface="Cambria"/>
              <a:sym typeface="Cambria"/>
            </a:endParaRPr>
          </a:p>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Desarrollar una solución de software integral basada en una Arquitectura Orientada a Servicios (SOAP) que conecte el sistema de ventas de una comercializadora de electrodomésticos con el módulo de créditos del Banco BanQuito, con el fin de automatizar y agilizar el proceso de adquisición de productos financiados.</a:t>
            </a:r>
            <a:endParaRPr sz="1800">
              <a:latin typeface="Cambria"/>
              <a:ea typeface="Cambria"/>
              <a:cs typeface="Cambria"/>
              <a:sym typeface="Cambria"/>
            </a:endParaRPr>
          </a:p>
        </p:txBody>
      </p:sp>
      <p:sp>
        <p:nvSpPr>
          <p:cNvPr id="144" name="Google Shape;144;g3a5b9630aa3_8_46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OBJETIVO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692" name="Google Shape;692;p64"/>
          <p:cNvSpPr txBox="1"/>
          <p:nvPr>
            <p:ph idx="1" type="body"/>
          </p:nvPr>
        </p:nvSpPr>
        <p:spPr>
          <a:xfrm>
            <a:off x="581192" y="1911212"/>
            <a:ext cx="8451972" cy="496216"/>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3.  Codificación de modelo</a:t>
            </a:r>
            <a:endParaRPr>
              <a:latin typeface="Cambria"/>
              <a:ea typeface="Cambria"/>
              <a:cs typeface="Cambria"/>
              <a:sym typeface="Cambria"/>
            </a:endParaRPr>
          </a:p>
        </p:txBody>
      </p:sp>
      <p:sp>
        <p:nvSpPr>
          <p:cNvPr id="693" name="Google Shape;693;p64"/>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694" name="Google Shape;694;p64"/>
          <p:cNvPicPr preferRelativeResize="0"/>
          <p:nvPr/>
        </p:nvPicPr>
        <p:blipFill>
          <a:blip r:embed="rId3">
            <a:alphaModFix/>
          </a:blip>
          <a:stretch>
            <a:fillRect/>
          </a:stretch>
        </p:blipFill>
        <p:spPr>
          <a:xfrm>
            <a:off x="2170013" y="3069849"/>
            <a:ext cx="5274350" cy="3244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00" name="Google Shape;700;p65"/>
          <p:cNvSpPr txBox="1"/>
          <p:nvPr>
            <p:ph idx="1" type="body"/>
          </p:nvPr>
        </p:nvSpPr>
        <p:spPr>
          <a:xfrm>
            <a:off x="581192" y="1911212"/>
            <a:ext cx="8451972" cy="496216"/>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4</a:t>
            </a:r>
            <a:r>
              <a:rPr lang="es-ES" sz="2000">
                <a:latin typeface="Cambria"/>
                <a:ea typeface="Cambria"/>
                <a:cs typeface="Cambria"/>
                <a:sym typeface="Cambria"/>
              </a:rPr>
              <a:t>.	Configuración adicional para desarrollo en android</a:t>
            </a:r>
            <a:endParaRPr sz="2000">
              <a:latin typeface="Cambria"/>
              <a:ea typeface="Cambria"/>
              <a:cs typeface="Cambria"/>
              <a:sym typeface="Cambria"/>
            </a:endParaRPr>
          </a:p>
        </p:txBody>
      </p:sp>
      <p:sp>
        <p:nvSpPr>
          <p:cNvPr id="701" name="Google Shape;701;p65"/>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02" name="Google Shape;702;p65"/>
          <p:cNvPicPr preferRelativeResize="0"/>
          <p:nvPr/>
        </p:nvPicPr>
        <p:blipFill>
          <a:blip r:embed="rId3">
            <a:alphaModFix/>
          </a:blip>
          <a:stretch>
            <a:fillRect/>
          </a:stretch>
        </p:blipFill>
        <p:spPr>
          <a:xfrm>
            <a:off x="3001775" y="2407428"/>
            <a:ext cx="3610834" cy="414577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08" name="Google Shape;708;p66"/>
          <p:cNvSpPr txBox="1"/>
          <p:nvPr>
            <p:ph idx="1" type="body"/>
          </p:nvPr>
        </p:nvSpPr>
        <p:spPr>
          <a:xfrm>
            <a:off x="581192" y="1911212"/>
            <a:ext cx="8451972" cy="510593"/>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Login</a:t>
            </a:r>
            <a:endParaRPr sz="2000">
              <a:latin typeface="Cambria"/>
              <a:ea typeface="Cambria"/>
              <a:cs typeface="Cambria"/>
              <a:sym typeface="Cambria"/>
            </a:endParaRPr>
          </a:p>
        </p:txBody>
      </p:sp>
      <p:sp>
        <p:nvSpPr>
          <p:cNvPr id="709" name="Google Shape;709;p66"/>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10" name="Google Shape;710;p66"/>
          <p:cNvPicPr preferRelativeResize="0"/>
          <p:nvPr/>
        </p:nvPicPr>
        <p:blipFill rotWithShape="1">
          <a:blip r:embed="rId3">
            <a:alphaModFix/>
          </a:blip>
          <a:srcRect b="8491" l="0" r="0" t="0"/>
          <a:stretch/>
        </p:blipFill>
        <p:spPr>
          <a:xfrm>
            <a:off x="4843325" y="1911200"/>
            <a:ext cx="2443875" cy="48420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3a5b9630aa3_8_31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16" name="Google Shape;716;g3a5b9630aa3_8_31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Pantalla Principal y Configuración</a:t>
            </a:r>
            <a:endParaRPr sz="2000">
              <a:latin typeface="Cambria"/>
              <a:ea typeface="Cambria"/>
              <a:cs typeface="Cambria"/>
              <a:sym typeface="Cambria"/>
            </a:endParaRPr>
          </a:p>
        </p:txBody>
      </p:sp>
      <p:sp>
        <p:nvSpPr>
          <p:cNvPr id="717" name="Google Shape;717;g3a5b9630aa3_8_31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18" name="Google Shape;718;g3a5b9630aa3_8_317"/>
          <p:cNvPicPr preferRelativeResize="0"/>
          <p:nvPr/>
        </p:nvPicPr>
        <p:blipFill>
          <a:blip r:embed="rId3">
            <a:alphaModFix/>
          </a:blip>
          <a:stretch>
            <a:fillRect/>
          </a:stretch>
        </p:blipFill>
        <p:spPr>
          <a:xfrm>
            <a:off x="3800188" y="2421800"/>
            <a:ext cx="2013925" cy="4356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3a5b9630aa3_8_32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24" name="Google Shape;724;g3a5b9630aa3_8_32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Nueva Venta - Paso 1: Cliente Validado</a:t>
            </a:r>
            <a:endParaRPr sz="2000">
              <a:latin typeface="Cambria"/>
              <a:ea typeface="Cambria"/>
              <a:cs typeface="Cambria"/>
              <a:sym typeface="Cambria"/>
            </a:endParaRPr>
          </a:p>
        </p:txBody>
      </p:sp>
      <p:sp>
        <p:nvSpPr>
          <p:cNvPr id="725" name="Google Shape;725;g3a5b9630aa3_8_32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26" name="Google Shape;726;g3a5b9630aa3_8_327"/>
          <p:cNvPicPr preferRelativeResize="0"/>
          <p:nvPr/>
        </p:nvPicPr>
        <p:blipFill>
          <a:blip r:embed="rId3">
            <a:alphaModFix/>
          </a:blip>
          <a:stretch>
            <a:fillRect/>
          </a:stretch>
        </p:blipFill>
        <p:spPr>
          <a:xfrm>
            <a:off x="3795625" y="2421800"/>
            <a:ext cx="2023050" cy="4390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3a5b9630aa3_8_33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32" name="Google Shape;732;g3a5b9630aa3_8_33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Nueva Venta - Paso 2: Carrito Confirmado</a:t>
            </a:r>
            <a:endParaRPr sz="2000">
              <a:latin typeface="Cambria"/>
              <a:ea typeface="Cambria"/>
              <a:cs typeface="Cambria"/>
              <a:sym typeface="Cambria"/>
            </a:endParaRPr>
          </a:p>
        </p:txBody>
      </p:sp>
      <p:sp>
        <p:nvSpPr>
          <p:cNvPr id="733" name="Google Shape;733;g3a5b9630aa3_8_33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34" name="Google Shape;734;g3a5b9630aa3_8_337"/>
          <p:cNvPicPr preferRelativeResize="0"/>
          <p:nvPr/>
        </p:nvPicPr>
        <p:blipFill>
          <a:blip r:embed="rId3">
            <a:alphaModFix/>
          </a:blip>
          <a:stretch>
            <a:fillRect/>
          </a:stretch>
        </p:blipFill>
        <p:spPr>
          <a:xfrm>
            <a:off x="3805825" y="2421800"/>
            <a:ext cx="2002650" cy="4323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3a5b9630aa3_8_34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40" name="Google Shape;740;g3a5b9630aa3_8_34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Consultas Generales - Factura por Número</a:t>
            </a:r>
            <a:endParaRPr sz="2000">
              <a:latin typeface="Cambria"/>
              <a:ea typeface="Cambria"/>
              <a:cs typeface="Cambria"/>
              <a:sym typeface="Cambria"/>
            </a:endParaRPr>
          </a:p>
        </p:txBody>
      </p:sp>
      <p:sp>
        <p:nvSpPr>
          <p:cNvPr id="741" name="Google Shape;741;g3a5b9630aa3_8_34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42" name="Google Shape;742;g3a5b9630aa3_8_347"/>
          <p:cNvPicPr preferRelativeResize="0"/>
          <p:nvPr/>
        </p:nvPicPr>
        <p:blipFill>
          <a:blip r:embed="rId3">
            <a:alphaModFix/>
          </a:blip>
          <a:stretch>
            <a:fillRect/>
          </a:stretch>
        </p:blipFill>
        <p:spPr>
          <a:xfrm>
            <a:off x="3773688" y="2381250"/>
            <a:ext cx="2066925" cy="447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3a5b9630aa3_8_35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48" name="Google Shape;748;g3a5b9630aa3_8_35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Gestión de Productos Móvil</a:t>
            </a:r>
            <a:endParaRPr sz="2000">
              <a:latin typeface="Cambria"/>
              <a:ea typeface="Cambria"/>
              <a:cs typeface="Cambria"/>
              <a:sym typeface="Cambria"/>
            </a:endParaRPr>
          </a:p>
        </p:txBody>
      </p:sp>
      <p:sp>
        <p:nvSpPr>
          <p:cNvPr id="749" name="Google Shape;749;g3a5b9630aa3_8_35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50" name="Google Shape;750;g3a5b9630aa3_8_357"/>
          <p:cNvPicPr preferRelativeResize="0"/>
          <p:nvPr/>
        </p:nvPicPr>
        <p:blipFill>
          <a:blip r:embed="rId3">
            <a:alphaModFix/>
          </a:blip>
          <a:stretch>
            <a:fillRect/>
          </a:stretch>
        </p:blipFill>
        <p:spPr>
          <a:xfrm>
            <a:off x="3800100" y="2421800"/>
            <a:ext cx="2014100" cy="4363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3a5b9630aa3_8_36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56" name="Google Shape;756;g3a5b9630aa3_8_36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Lista de Productos en Tarjetas</a:t>
            </a:r>
            <a:endParaRPr sz="2000">
              <a:latin typeface="Cambria"/>
              <a:ea typeface="Cambria"/>
              <a:cs typeface="Cambria"/>
              <a:sym typeface="Cambria"/>
            </a:endParaRPr>
          </a:p>
        </p:txBody>
      </p:sp>
      <p:sp>
        <p:nvSpPr>
          <p:cNvPr id="757" name="Google Shape;757;g3a5b9630aa3_8_36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58" name="Google Shape;758;g3a5b9630aa3_8_367"/>
          <p:cNvPicPr preferRelativeResize="0"/>
          <p:nvPr/>
        </p:nvPicPr>
        <p:blipFill>
          <a:blip r:embed="rId3">
            <a:alphaModFix/>
          </a:blip>
          <a:stretch>
            <a:fillRect/>
          </a:stretch>
        </p:blipFill>
        <p:spPr>
          <a:xfrm>
            <a:off x="3804463" y="2421800"/>
            <a:ext cx="2005375" cy="4344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a5b9630aa3_8_37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64" name="Google Shape;764;g3a5b9630aa3_8_37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Consultas - Facturas por Cliente</a:t>
            </a:r>
            <a:endParaRPr sz="2000">
              <a:latin typeface="Cambria"/>
              <a:ea typeface="Cambria"/>
              <a:cs typeface="Cambria"/>
              <a:sym typeface="Cambria"/>
            </a:endParaRPr>
          </a:p>
        </p:txBody>
      </p:sp>
      <p:sp>
        <p:nvSpPr>
          <p:cNvPr id="765" name="Google Shape;765;g3a5b9630aa3_8_37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66" name="Google Shape;766;g3a5b9630aa3_8_377"/>
          <p:cNvPicPr preferRelativeResize="0"/>
          <p:nvPr/>
        </p:nvPicPr>
        <p:blipFill>
          <a:blip r:embed="rId3">
            <a:alphaModFix/>
          </a:blip>
          <a:stretch>
            <a:fillRect/>
          </a:stretch>
        </p:blipFill>
        <p:spPr>
          <a:xfrm>
            <a:off x="3797513" y="2421800"/>
            <a:ext cx="2019275" cy="436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50" name="Google Shape;150;p4"/>
          <p:cNvSpPr txBox="1"/>
          <p:nvPr>
            <p:ph idx="1" type="body"/>
          </p:nvPr>
        </p:nvSpPr>
        <p:spPr>
          <a:xfrm>
            <a:off x="581192" y="2180496"/>
            <a:ext cx="8589441" cy="1380851"/>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2.2	MODELO CONCEPTUAL DE LA BASE DE DATOS</a:t>
            </a:r>
            <a:endParaRPr/>
          </a:p>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1.	A continuación, se presente el modelo conceptual de las bases de datos </a:t>
            </a:r>
            <a:r>
              <a:rPr lang="es-ES">
                <a:latin typeface="Cambria"/>
                <a:ea typeface="Cambria"/>
                <a:cs typeface="Cambria"/>
                <a:sym typeface="Cambria"/>
              </a:rPr>
              <a:t>“BanQuito” Y “Comercializadora”</a:t>
            </a:r>
            <a:endParaRPr sz="1800">
              <a:latin typeface="Cambria"/>
              <a:ea typeface="Cambria"/>
              <a:cs typeface="Cambria"/>
              <a:sym typeface="Cambria"/>
            </a:endParaRPr>
          </a:p>
        </p:txBody>
      </p:sp>
      <p:sp>
        <p:nvSpPr>
          <p:cNvPr id="151" name="Google Shape;151;p4"/>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MODELO CONCEPTUAL DE LA BASE DE DATOS</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152" name="Google Shape;152;p4"/>
          <p:cNvPicPr preferRelativeResize="0"/>
          <p:nvPr/>
        </p:nvPicPr>
        <p:blipFill rotWithShape="1">
          <a:blip r:embed="rId3">
            <a:alphaModFix/>
          </a:blip>
          <a:srcRect b="10549" l="0" r="0" t="-10550"/>
          <a:stretch/>
        </p:blipFill>
        <p:spPr>
          <a:xfrm>
            <a:off x="91725" y="3402755"/>
            <a:ext cx="9078898" cy="318381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3a5b9630aa3_8_38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72" name="Google Shape;772;g3a5b9630aa3_8_38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Nueva Venta - Paso 3: Venta Completada con Crédito</a:t>
            </a:r>
            <a:endParaRPr sz="2000">
              <a:latin typeface="Cambria"/>
              <a:ea typeface="Cambria"/>
              <a:cs typeface="Cambria"/>
              <a:sym typeface="Cambria"/>
            </a:endParaRPr>
          </a:p>
        </p:txBody>
      </p:sp>
      <p:sp>
        <p:nvSpPr>
          <p:cNvPr id="773" name="Google Shape;773;g3a5b9630aa3_8_38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74" name="Google Shape;774;g3a5b9630aa3_8_387"/>
          <p:cNvPicPr preferRelativeResize="0"/>
          <p:nvPr/>
        </p:nvPicPr>
        <p:blipFill>
          <a:blip r:embed="rId3">
            <a:alphaModFix/>
          </a:blip>
          <a:stretch>
            <a:fillRect/>
          </a:stretch>
        </p:blipFill>
        <p:spPr>
          <a:xfrm>
            <a:off x="3814738" y="2421800"/>
            <a:ext cx="1984825" cy="429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3a5b9630aa3_8_39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80" name="Google Shape;780;g3a5b9630aa3_8_39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Detalles de Compra y Totales</a:t>
            </a:r>
            <a:endParaRPr sz="2000">
              <a:latin typeface="Cambria"/>
              <a:ea typeface="Cambria"/>
              <a:cs typeface="Cambria"/>
              <a:sym typeface="Cambria"/>
            </a:endParaRPr>
          </a:p>
        </p:txBody>
      </p:sp>
      <p:sp>
        <p:nvSpPr>
          <p:cNvPr id="781" name="Google Shape;781;g3a5b9630aa3_8_39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82" name="Google Shape;782;g3a5b9630aa3_8_397"/>
          <p:cNvPicPr preferRelativeResize="0"/>
          <p:nvPr/>
        </p:nvPicPr>
        <p:blipFill>
          <a:blip r:embed="rId3">
            <a:alphaModFix/>
          </a:blip>
          <a:stretch>
            <a:fillRect/>
          </a:stretch>
        </p:blipFill>
        <p:spPr>
          <a:xfrm>
            <a:off x="3821300" y="2421800"/>
            <a:ext cx="1971675" cy="4276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3a5b9630aa3_8_40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88" name="Google Shape;788;g3a5b9630aa3_8_407"/>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17684" lvl="0" marL="306000" rtl="0" algn="just">
              <a:lnSpc>
                <a:spcPct val="107000"/>
              </a:lnSpc>
              <a:spcBef>
                <a:spcPts val="0"/>
              </a:spcBef>
              <a:spcAft>
                <a:spcPts val="0"/>
              </a:spcAft>
              <a:buSzPts val="1840"/>
              <a:buChar char="∙"/>
            </a:pPr>
            <a:r>
              <a:rPr lang="es-ES">
                <a:latin typeface="Cambria"/>
                <a:ea typeface="Cambria"/>
                <a:cs typeface="Cambria"/>
                <a:sym typeface="Cambria"/>
              </a:rPr>
              <a:t>Capturas del Sistema Móvil: </a:t>
            </a:r>
            <a:r>
              <a:rPr lang="es-ES">
                <a:latin typeface="Cambria"/>
                <a:ea typeface="Cambria"/>
                <a:cs typeface="Cambria"/>
                <a:sym typeface="Cambria"/>
              </a:rPr>
              <a:t>Consulta de Tabla de Amortización Móvil</a:t>
            </a:r>
            <a:endParaRPr sz="2000">
              <a:latin typeface="Cambria"/>
              <a:ea typeface="Cambria"/>
              <a:cs typeface="Cambria"/>
              <a:sym typeface="Cambria"/>
            </a:endParaRPr>
          </a:p>
        </p:txBody>
      </p:sp>
      <p:sp>
        <p:nvSpPr>
          <p:cNvPr id="789" name="Google Shape;789;g3a5b9630aa3_8_40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a:t>
            </a:r>
            <a:r>
              <a:rPr b="1" lang="es-ES" sz="1200">
                <a:solidFill>
                  <a:srgbClr val="FFFF00"/>
                </a:solidFill>
                <a:latin typeface="Gill Sans"/>
                <a:ea typeface="Gill Sans"/>
                <a:cs typeface="Gill Sans"/>
                <a:sym typeface="Gill Sans"/>
              </a:rPr>
              <a:t>MÓVIL</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790" name="Google Shape;790;g3a5b9630aa3_8_407"/>
          <p:cNvPicPr preferRelativeResize="0"/>
          <p:nvPr/>
        </p:nvPicPr>
        <p:blipFill>
          <a:blip r:embed="rId3">
            <a:alphaModFix/>
          </a:blip>
          <a:stretch>
            <a:fillRect/>
          </a:stretch>
        </p:blipFill>
        <p:spPr>
          <a:xfrm>
            <a:off x="3783138" y="2375125"/>
            <a:ext cx="2048025" cy="4435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796" name="Google Shape;796;p68"/>
          <p:cNvSpPr txBox="1"/>
          <p:nvPr>
            <p:ph idx="1" type="body"/>
          </p:nvPr>
        </p:nvSpPr>
        <p:spPr>
          <a:xfrm>
            <a:off x="581192" y="1911212"/>
            <a:ext cx="8451972" cy="510593"/>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Cambria"/>
              <a:buChar char="∙"/>
            </a:pPr>
            <a:r>
              <a:rPr lang="es-ES" sz="2000">
                <a:latin typeface="Cambria"/>
                <a:ea typeface="Cambria"/>
                <a:cs typeface="Cambria"/>
                <a:sym typeface="Cambria"/>
              </a:rPr>
              <a:t>Diagrama Arquitectura de Software</a:t>
            </a:r>
            <a:endParaRPr sz="2000">
              <a:latin typeface="Cambria"/>
              <a:ea typeface="Cambria"/>
              <a:cs typeface="Cambria"/>
              <a:sym typeface="Cambria"/>
            </a:endParaRPr>
          </a:p>
        </p:txBody>
      </p:sp>
      <p:pic>
        <p:nvPicPr>
          <p:cNvPr id="797" name="Google Shape;797;p68"/>
          <p:cNvPicPr preferRelativeResize="0"/>
          <p:nvPr/>
        </p:nvPicPr>
        <p:blipFill>
          <a:blip r:embed="rId3">
            <a:alphaModFix/>
          </a:blip>
          <a:stretch>
            <a:fillRect/>
          </a:stretch>
        </p:blipFill>
        <p:spPr>
          <a:xfrm>
            <a:off x="835550" y="2421800"/>
            <a:ext cx="7943276" cy="4304699"/>
          </a:xfrm>
          <a:prstGeom prst="rect">
            <a:avLst/>
          </a:prstGeom>
          <a:noFill/>
          <a:ln>
            <a:noFill/>
          </a:ln>
        </p:spPr>
      </p:pic>
      <p:sp>
        <p:nvSpPr>
          <p:cNvPr id="798" name="Google Shape;798;p6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DIAGRAMAS</a:t>
            </a:r>
            <a:endParaRPr>
              <a:solidFill>
                <a:srgbClr val="FFFF00"/>
              </a:solidFill>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804" name="Google Shape;804;p69"/>
          <p:cNvSpPr txBox="1"/>
          <p:nvPr>
            <p:ph idx="1" type="body"/>
          </p:nvPr>
        </p:nvSpPr>
        <p:spPr>
          <a:xfrm>
            <a:off x="581192" y="1911212"/>
            <a:ext cx="8451972" cy="510593"/>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Cambria"/>
              <a:buChar char="∙"/>
            </a:pPr>
            <a:r>
              <a:rPr lang="es-ES" sz="2000">
                <a:latin typeface="Cambria"/>
                <a:ea typeface="Cambria"/>
                <a:cs typeface="Cambria"/>
                <a:sym typeface="Cambria"/>
              </a:rPr>
              <a:t>Diagrama de Casos de Uso</a:t>
            </a:r>
            <a:endParaRPr sz="2000">
              <a:latin typeface="Cambria"/>
              <a:ea typeface="Cambria"/>
              <a:cs typeface="Cambria"/>
              <a:sym typeface="Cambria"/>
            </a:endParaRPr>
          </a:p>
        </p:txBody>
      </p:sp>
      <p:pic>
        <p:nvPicPr>
          <p:cNvPr id="805" name="Google Shape;805;p69"/>
          <p:cNvPicPr preferRelativeResize="0"/>
          <p:nvPr/>
        </p:nvPicPr>
        <p:blipFill rotWithShape="1">
          <a:blip r:embed="rId3">
            <a:alphaModFix/>
          </a:blip>
          <a:srcRect b="6884" l="0" r="0" t="6407"/>
          <a:stretch/>
        </p:blipFill>
        <p:spPr>
          <a:xfrm>
            <a:off x="871225" y="2421800"/>
            <a:ext cx="7871925" cy="4371649"/>
          </a:xfrm>
          <a:prstGeom prst="rect">
            <a:avLst/>
          </a:prstGeom>
          <a:noFill/>
          <a:ln>
            <a:noFill/>
          </a:ln>
        </p:spPr>
      </p:pic>
      <p:sp>
        <p:nvSpPr>
          <p:cNvPr id="806" name="Google Shape;806;p6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DIAGRAMAS</a:t>
            </a:r>
            <a:endParaRPr>
              <a:solidFill>
                <a:srgbClr val="FFFF00"/>
              </a:solidFill>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3a5b9630aa3_8_47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812" name="Google Shape;812;g3a5b9630aa3_8_476"/>
          <p:cNvSpPr txBox="1"/>
          <p:nvPr>
            <p:ph idx="1" type="body"/>
          </p:nvPr>
        </p:nvSpPr>
        <p:spPr>
          <a:xfrm>
            <a:off x="581192" y="1911212"/>
            <a:ext cx="8451900" cy="5106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Cambria"/>
              <a:buChar char="∙"/>
            </a:pPr>
            <a:r>
              <a:rPr lang="es-ES" sz="2000">
                <a:latin typeface="Cambria"/>
                <a:ea typeface="Cambria"/>
                <a:cs typeface="Cambria"/>
                <a:sym typeface="Cambria"/>
              </a:rPr>
              <a:t>Diagrama de Casos de Uso</a:t>
            </a:r>
            <a:endParaRPr sz="2000">
              <a:latin typeface="Cambria"/>
              <a:ea typeface="Cambria"/>
              <a:cs typeface="Cambria"/>
              <a:sym typeface="Cambria"/>
            </a:endParaRPr>
          </a:p>
        </p:txBody>
      </p:sp>
      <p:pic>
        <p:nvPicPr>
          <p:cNvPr id="813" name="Google Shape;813;g3a5b9630aa3_8_476"/>
          <p:cNvPicPr preferRelativeResize="0"/>
          <p:nvPr/>
        </p:nvPicPr>
        <p:blipFill>
          <a:blip r:embed="rId3">
            <a:alphaModFix/>
          </a:blip>
          <a:stretch>
            <a:fillRect/>
          </a:stretch>
        </p:blipFill>
        <p:spPr>
          <a:xfrm>
            <a:off x="2310513" y="2421799"/>
            <a:ext cx="4993275" cy="4370250"/>
          </a:xfrm>
          <a:prstGeom prst="rect">
            <a:avLst/>
          </a:prstGeom>
          <a:noFill/>
          <a:ln>
            <a:noFill/>
          </a:ln>
        </p:spPr>
      </p:pic>
      <p:sp>
        <p:nvSpPr>
          <p:cNvPr id="814" name="Google Shape;814;g3a5b9630aa3_8_47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DIAGRAMAS</a:t>
            </a:r>
            <a:endParaRPr>
              <a:solidFill>
                <a:srgbClr val="FFFF00"/>
              </a:solidFill>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820" name="Google Shape;820;p70"/>
          <p:cNvSpPr txBox="1"/>
          <p:nvPr>
            <p:ph idx="1" type="body"/>
          </p:nvPr>
        </p:nvSpPr>
        <p:spPr>
          <a:xfrm>
            <a:off x="581192" y="1911212"/>
            <a:ext cx="8451972" cy="510593"/>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Cambria"/>
              <a:buChar char="∙"/>
            </a:pPr>
            <a:r>
              <a:rPr lang="es-ES" sz="2000">
                <a:latin typeface="Cambria"/>
                <a:ea typeface="Cambria"/>
                <a:cs typeface="Cambria"/>
                <a:sym typeface="Cambria"/>
              </a:rPr>
              <a:t>Diagrama de Diagrama Comercializadora</a:t>
            </a:r>
            <a:endParaRPr sz="2000">
              <a:latin typeface="Cambria"/>
              <a:ea typeface="Cambria"/>
              <a:cs typeface="Cambria"/>
              <a:sym typeface="Cambria"/>
            </a:endParaRPr>
          </a:p>
        </p:txBody>
      </p:sp>
      <p:sp>
        <p:nvSpPr>
          <p:cNvPr id="821" name="Google Shape;821;p70"/>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DIAGRAMAS</a:t>
            </a:r>
            <a:endParaRPr>
              <a:solidFill>
                <a:srgbClr val="FFFF00"/>
              </a:solidFill>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822" name="Google Shape;822;p70"/>
          <p:cNvPicPr preferRelativeResize="0"/>
          <p:nvPr/>
        </p:nvPicPr>
        <p:blipFill>
          <a:blip r:embed="rId3">
            <a:alphaModFix/>
          </a:blip>
          <a:stretch>
            <a:fillRect/>
          </a:stretch>
        </p:blipFill>
        <p:spPr>
          <a:xfrm>
            <a:off x="124400" y="2854124"/>
            <a:ext cx="9078898" cy="318381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CONCLUSIONES</a:t>
            </a:r>
            <a:endParaRPr/>
          </a:p>
        </p:txBody>
      </p:sp>
      <p:sp>
        <p:nvSpPr>
          <p:cNvPr id="828" name="Google Shape;828;p71"/>
          <p:cNvSpPr txBox="1"/>
          <p:nvPr>
            <p:ph idx="1" type="body"/>
          </p:nvPr>
        </p:nvSpPr>
        <p:spPr>
          <a:xfrm>
            <a:off x="581192" y="2180496"/>
            <a:ext cx="8589441" cy="3678303"/>
          </a:xfrm>
          <a:prstGeom prst="rect">
            <a:avLst/>
          </a:prstGeom>
          <a:noFill/>
          <a:ln>
            <a:noFill/>
          </a:ln>
        </p:spPr>
        <p:txBody>
          <a:bodyPr anchorCtr="0" anchor="ctr" bIns="45700" lIns="91425" spcFirstLastPara="1" rIns="91425" wrap="square" tIns="45700">
            <a:normAutofit/>
          </a:bodyPr>
          <a:lstStyle/>
          <a:p>
            <a:pPr indent="-306000" lvl="0" marL="306000" rtl="0" algn="just">
              <a:lnSpc>
                <a:spcPct val="107000"/>
              </a:lnSpc>
              <a:spcBef>
                <a:spcPts val="600"/>
              </a:spcBef>
              <a:spcAft>
                <a:spcPts val="0"/>
              </a:spcAft>
              <a:buSzPts val="1656"/>
              <a:buFont typeface="Cambria"/>
              <a:buChar char="∙"/>
            </a:pPr>
            <a:r>
              <a:rPr lang="es-ES">
                <a:latin typeface="Cambria"/>
                <a:ea typeface="Cambria"/>
                <a:cs typeface="Cambria"/>
                <a:sym typeface="Cambria"/>
              </a:rPr>
              <a:t>La implementación de una arquitectura SOAP con servicios SOAP en .NET permitió integrar exitosamente el sistema de comercialización de electrodomésticos con el módulo de créditos de BanQuito, automatizando el proceso de financiamiento de </a:t>
            </a:r>
            <a:r>
              <a:rPr lang="es-ES">
                <a:latin typeface="Cambria"/>
                <a:ea typeface="Cambria"/>
                <a:cs typeface="Cambria"/>
                <a:sym typeface="Cambria"/>
              </a:rPr>
              <a:t>créditos</a:t>
            </a:r>
            <a:r>
              <a:rPr lang="es-ES">
                <a:latin typeface="Cambria"/>
                <a:ea typeface="Cambria"/>
                <a:cs typeface="Cambria"/>
                <a:sym typeface="Cambria"/>
              </a:rPr>
              <a:t> con validaciones </a:t>
            </a:r>
            <a:r>
              <a:rPr lang="es-ES">
                <a:latin typeface="Cambria"/>
                <a:ea typeface="Cambria"/>
                <a:cs typeface="Cambria"/>
                <a:sym typeface="Cambria"/>
              </a:rPr>
              <a:t>más</a:t>
            </a:r>
            <a:r>
              <a:rPr lang="es-ES">
                <a:latin typeface="Cambria"/>
                <a:ea typeface="Cambria"/>
                <a:cs typeface="Cambria"/>
                <a:sym typeface="Cambria"/>
              </a:rPr>
              <a:t> claras.</a:t>
            </a:r>
            <a:endParaRPr>
              <a:latin typeface="Cambria"/>
              <a:ea typeface="Cambria"/>
              <a:cs typeface="Cambria"/>
              <a:sym typeface="Cambria"/>
            </a:endParaRPr>
          </a:p>
          <a:p>
            <a:pPr indent="0" lvl="0" marL="306000" rtl="0" algn="just">
              <a:lnSpc>
                <a:spcPct val="107000"/>
              </a:lnSpc>
              <a:spcBef>
                <a:spcPts val="600"/>
              </a:spcBef>
              <a:spcAft>
                <a:spcPts val="0"/>
              </a:spcAft>
              <a:buNone/>
            </a:pPr>
            <a:r>
              <a:t/>
            </a:r>
            <a:endParaRPr>
              <a:latin typeface="Cambria"/>
              <a:ea typeface="Cambria"/>
              <a:cs typeface="Cambria"/>
              <a:sym typeface="Cambria"/>
            </a:endParaRPr>
          </a:p>
          <a:p>
            <a:pPr indent="-306000" lvl="0" marL="306000" rtl="0" algn="just">
              <a:lnSpc>
                <a:spcPct val="107000"/>
              </a:lnSpc>
              <a:spcBef>
                <a:spcPts val="600"/>
              </a:spcBef>
              <a:spcAft>
                <a:spcPts val="0"/>
              </a:spcAft>
              <a:buSzPts val="1656"/>
              <a:buFont typeface="Cambria"/>
              <a:buChar char="∙"/>
            </a:pPr>
            <a:r>
              <a:rPr lang="es-ES">
                <a:latin typeface="Cambria"/>
                <a:ea typeface="Cambria"/>
                <a:cs typeface="Cambria"/>
                <a:sym typeface="Cambria"/>
              </a:rPr>
              <a:t>El desarrollo de múltiples clientes (consola, escritorio, web y móvil) demostró la versatilidad de los servicios SOAP, permitiendo que diferentes plataformas accedan a la misma lógica de negocio de manera consistente y segura, facilitando la gestión de productos y ventas a crédito.</a:t>
            </a:r>
            <a:endParaRPr>
              <a:latin typeface="Cambria"/>
              <a:ea typeface="Cambria"/>
              <a:cs typeface="Cambria"/>
              <a:sym typeface="Cambria"/>
            </a:endParaRPr>
          </a:p>
        </p:txBody>
      </p:sp>
      <p:sp>
        <p:nvSpPr>
          <p:cNvPr id="829" name="Google Shape;829;p71"/>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CONCLUSIONES</a:t>
            </a:r>
            <a:endParaRPr b="1" i="0" sz="1200" u="none" cap="none" strike="noStrike">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RECOMENDACIONES</a:t>
            </a:r>
            <a:endParaRPr/>
          </a:p>
        </p:txBody>
      </p:sp>
      <p:sp>
        <p:nvSpPr>
          <p:cNvPr id="835" name="Google Shape;835;p72"/>
          <p:cNvSpPr txBox="1"/>
          <p:nvPr>
            <p:ph idx="1" type="body"/>
          </p:nvPr>
        </p:nvSpPr>
        <p:spPr>
          <a:xfrm>
            <a:off x="581206" y="2440053"/>
            <a:ext cx="8500800" cy="2429700"/>
          </a:xfrm>
          <a:prstGeom prst="rect">
            <a:avLst/>
          </a:prstGeom>
          <a:noFill/>
          <a:ln>
            <a:noFill/>
          </a:ln>
        </p:spPr>
        <p:txBody>
          <a:bodyPr anchorCtr="0" anchor="ctr" bIns="45700" lIns="91425" spcFirstLastPara="1" rIns="91425" wrap="square" tIns="45700">
            <a:normAutofit/>
          </a:bodyPr>
          <a:lstStyle/>
          <a:p>
            <a:pPr indent="-306000" lvl="0" marL="306000" rtl="0" algn="just">
              <a:lnSpc>
                <a:spcPct val="107000"/>
              </a:lnSpc>
              <a:spcBef>
                <a:spcPts val="600"/>
              </a:spcBef>
              <a:spcAft>
                <a:spcPts val="0"/>
              </a:spcAft>
              <a:buSzPts val="1656"/>
              <a:buFont typeface="Cambria"/>
              <a:buChar char="∙"/>
            </a:pPr>
            <a:r>
              <a:rPr lang="es-ES">
                <a:latin typeface="Cambria"/>
                <a:ea typeface="Cambria"/>
                <a:cs typeface="Cambria"/>
                <a:sym typeface="Cambria"/>
              </a:rPr>
              <a:t>Implementar medidas de seguridad adicionales como autenticación de dos factores y encriptación de datos sensibles para proteger la información financiera de los clientes y garantizar transacciones seguras en el sistema de créditos.</a:t>
            </a:r>
            <a:endParaRPr>
              <a:latin typeface="Cambria"/>
              <a:ea typeface="Cambria"/>
              <a:cs typeface="Cambria"/>
              <a:sym typeface="Cambria"/>
            </a:endParaRPr>
          </a:p>
          <a:p>
            <a:pPr indent="0" lvl="0" marL="306000" rtl="0" algn="just">
              <a:lnSpc>
                <a:spcPct val="107000"/>
              </a:lnSpc>
              <a:spcBef>
                <a:spcPts val="600"/>
              </a:spcBef>
              <a:spcAft>
                <a:spcPts val="0"/>
              </a:spcAft>
              <a:buNone/>
            </a:pPr>
            <a:r>
              <a:t/>
            </a:r>
            <a:endParaRPr>
              <a:latin typeface="Cambria"/>
              <a:ea typeface="Cambria"/>
              <a:cs typeface="Cambria"/>
              <a:sym typeface="Cambria"/>
            </a:endParaRPr>
          </a:p>
          <a:p>
            <a:pPr indent="-306000" lvl="0" marL="306000" rtl="0" algn="just">
              <a:lnSpc>
                <a:spcPct val="107000"/>
              </a:lnSpc>
              <a:spcBef>
                <a:spcPts val="600"/>
              </a:spcBef>
              <a:spcAft>
                <a:spcPts val="0"/>
              </a:spcAft>
              <a:buSzPts val="1656"/>
              <a:buFont typeface="Cambria"/>
              <a:buChar char="∙"/>
            </a:pPr>
            <a:r>
              <a:rPr lang="es-ES">
                <a:latin typeface="Cambria"/>
                <a:ea typeface="Cambria"/>
                <a:cs typeface="Cambria"/>
                <a:sym typeface="Cambria"/>
              </a:rPr>
              <a:t>Desarrollar un sistema de notificaciones y seguimiento de pedidos que mantenga informados a los clientes sobre el estado de sus compras y créditos, mejorando la transparencia y confianza en el proceso de adquisición de electrodomésticos.</a:t>
            </a:r>
            <a:endParaRPr>
              <a:latin typeface="Cambria"/>
              <a:ea typeface="Cambria"/>
              <a:cs typeface="Cambria"/>
              <a:sym typeface="Cambria"/>
            </a:endParaRPr>
          </a:p>
        </p:txBody>
      </p:sp>
      <p:sp>
        <p:nvSpPr>
          <p:cNvPr id="836" name="Google Shape;836;p72"/>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RECOMENDACIONES</a:t>
            </a:r>
            <a:endParaRPr b="1" i="0" sz="1200" u="none" cap="none" strike="noStrike">
              <a:solidFill>
                <a:srgbClr val="FFFF00"/>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BIBLIOGRAFÍA</a:t>
            </a:r>
            <a:endParaRPr/>
          </a:p>
        </p:txBody>
      </p:sp>
      <p:sp>
        <p:nvSpPr>
          <p:cNvPr id="842" name="Google Shape;842;p73"/>
          <p:cNvSpPr txBox="1"/>
          <p:nvPr>
            <p:ph idx="1" type="body"/>
          </p:nvPr>
        </p:nvSpPr>
        <p:spPr>
          <a:xfrm>
            <a:off x="581200" y="2180501"/>
            <a:ext cx="8571600" cy="4377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just">
              <a:lnSpc>
                <a:spcPct val="107000"/>
              </a:lnSpc>
              <a:spcBef>
                <a:spcPts val="0"/>
              </a:spcBef>
              <a:spcAft>
                <a:spcPts val="0"/>
              </a:spcAft>
              <a:buNone/>
            </a:pPr>
            <a:r>
              <a:rPr lang="es-ES" sz="1800">
                <a:latin typeface="Cambria"/>
                <a:ea typeface="Cambria"/>
                <a:cs typeface="Cambria"/>
                <a:sym typeface="Cambria"/>
              </a:rPr>
              <a:t>[1]</a:t>
            </a:r>
            <a:r>
              <a:rPr lang="es-ES">
                <a:latin typeface="Cambria"/>
                <a:ea typeface="Cambria"/>
                <a:cs typeface="Cambria"/>
                <a:sym typeface="Cambria"/>
              </a:rPr>
              <a:t> Microsoft .NET Framework Documentation. https://docs.microsoft.com/en-us/dotnet/framework/ Documentación oficial de .NET Framework 4.8</a:t>
            </a:r>
            <a:endParaRPr sz="1800">
              <a:latin typeface="Cambria"/>
              <a:ea typeface="Cambria"/>
              <a:cs typeface="Cambria"/>
              <a:sym typeface="Cambria"/>
            </a:endParaRPr>
          </a:p>
          <a:p>
            <a:pPr indent="0" lvl="0" marL="0" marR="0" rtl="0" algn="just">
              <a:lnSpc>
                <a:spcPct val="107000"/>
              </a:lnSpc>
              <a:spcBef>
                <a:spcPts val="0"/>
              </a:spcBef>
              <a:spcAft>
                <a:spcPts val="0"/>
              </a:spcAft>
              <a:buNone/>
            </a:pPr>
            <a:r>
              <a:t/>
            </a:r>
            <a:endParaRPr>
              <a:latin typeface="Cambria"/>
              <a:ea typeface="Cambria"/>
              <a:cs typeface="Cambria"/>
              <a:sym typeface="Cambria"/>
            </a:endParaRPr>
          </a:p>
          <a:p>
            <a:pPr indent="0" lvl="0" marL="0" marR="0" rtl="0" algn="just">
              <a:lnSpc>
                <a:spcPct val="107000"/>
              </a:lnSpc>
              <a:spcBef>
                <a:spcPts val="0"/>
              </a:spcBef>
              <a:spcAft>
                <a:spcPts val="0"/>
              </a:spcAft>
              <a:buNone/>
            </a:pPr>
            <a:r>
              <a:rPr lang="es-ES" sz="1800">
                <a:latin typeface="Cambria"/>
                <a:ea typeface="Cambria"/>
                <a:cs typeface="Cambria"/>
                <a:sym typeface="Cambria"/>
              </a:rPr>
              <a:t>[2]</a:t>
            </a:r>
            <a:r>
              <a:rPr lang="es-ES">
                <a:latin typeface="Cambria"/>
                <a:ea typeface="Cambria"/>
                <a:cs typeface="Cambria"/>
                <a:sym typeface="Cambria"/>
              </a:rPr>
              <a:t> Windows Communication Foundation (WCF) Documentation. https://docs.microsoft.com/en-us/dotnet/framework/wcf/ Especificación y guías de WCF para servicios SOAP</a:t>
            </a:r>
            <a:endParaRPr>
              <a:latin typeface="Cambria"/>
              <a:ea typeface="Cambria"/>
              <a:cs typeface="Cambria"/>
              <a:sym typeface="Cambria"/>
            </a:endParaRPr>
          </a:p>
          <a:p>
            <a:pPr indent="0" lvl="0" marL="0" marR="0" rtl="0" algn="just">
              <a:lnSpc>
                <a:spcPct val="107000"/>
              </a:lnSpc>
              <a:spcBef>
                <a:spcPts val="0"/>
              </a:spcBef>
              <a:spcAft>
                <a:spcPts val="0"/>
              </a:spcAft>
              <a:buNone/>
            </a:pPr>
            <a:r>
              <a:t/>
            </a:r>
            <a:endParaRPr>
              <a:latin typeface="Cambria"/>
              <a:ea typeface="Cambria"/>
              <a:cs typeface="Cambria"/>
              <a:sym typeface="Cambria"/>
            </a:endParaRPr>
          </a:p>
          <a:p>
            <a:pPr indent="0" lvl="0" marL="0" marR="0" rtl="0" algn="just">
              <a:lnSpc>
                <a:spcPct val="107000"/>
              </a:lnSpc>
              <a:spcBef>
                <a:spcPts val="0"/>
              </a:spcBef>
              <a:spcAft>
                <a:spcPts val="0"/>
              </a:spcAft>
              <a:buNone/>
            </a:pPr>
            <a:r>
              <a:rPr lang="es-ES">
                <a:latin typeface="Cambria"/>
                <a:ea typeface="Cambria"/>
                <a:cs typeface="Cambria"/>
                <a:sym typeface="Cambria"/>
              </a:rPr>
              <a:t>[3] ASP.NET Web Services Documentation. https://docs.microsoft.com/en-us/aspnet/web-forms/ Documentación de ASP.NET Web Forms y servicios web</a:t>
            </a:r>
            <a:endParaRPr>
              <a:latin typeface="Cambria"/>
              <a:ea typeface="Cambria"/>
              <a:cs typeface="Cambria"/>
              <a:sym typeface="Cambria"/>
            </a:endParaRPr>
          </a:p>
          <a:p>
            <a:pPr indent="0" lvl="0" marL="0" marR="0" rtl="0" algn="just">
              <a:lnSpc>
                <a:spcPct val="107000"/>
              </a:lnSpc>
              <a:spcBef>
                <a:spcPts val="0"/>
              </a:spcBef>
              <a:spcAft>
                <a:spcPts val="0"/>
              </a:spcAft>
              <a:buNone/>
            </a:pPr>
            <a:r>
              <a:t/>
            </a:r>
            <a:endParaRPr>
              <a:latin typeface="Cambria"/>
              <a:ea typeface="Cambria"/>
              <a:cs typeface="Cambria"/>
              <a:sym typeface="Cambria"/>
            </a:endParaRPr>
          </a:p>
          <a:p>
            <a:pPr indent="0" lvl="0" marL="0" marR="0" rtl="0" algn="just">
              <a:lnSpc>
                <a:spcPct val="107000"/>
              </a:lnSpc>
              <a:spcBef>
                <a:spcPts val="0"/>
              </a:spcBef>
              <a:spcAft>
                <a:spcPts val="0"/>
              </a:spcAft>
              <a:buNone/>
            </a:pPr>
            <a:r>
              <a:rPr lang="es-ES">
                <a:latin typeface="Cambria"/>
                <a:ea typeface="Cambria"/>
                <a:cs typeface="Cambria"/>
                <a:sym typeface="Cambria"/>
              </a:rPr>
              <a:t>[4] Entity Framework Documentation. https://docs.microsoft.com/en-us/ef/ Documentación oficial de Entity Framework para acceso a datos</a:t>
            </a:r>
            <a:endParaRPr>
              <a:latin typeface="Cambria"/>
              <a:ea typeface="Cambria"/>
              <a:cs typeface="Cambria"/>
              <a:sym typeface="Cambria"/>
            </a:endParaRPr>
          </a:p>
          <a:p>
            <a:pPr indent="0" lvl="0" marL="0" marR="0" rtl="0" algn="just">
              <a:lnSpc>
                <a:spcPct val="107000"/>
              </a:lnSpc>
              <a:spcBef>
                <a:spcPts val="0"/>
              </a:spcBef>
              <a:spcAft>
                <a:spcPts val="0"/>
              </a:spcAft>
              <a:buNone/>
            </a:pPr>
            <a:r>
              <a:t/>
            </a:r>
            <a:endParaRPr>
              <a:latin typeface="Cambria"/>
              <a:ea typeface="Cambria"/>
              <a:cs typeface="Cambria"/>
              <a:sym typeface="Cambria"/>
            </a:endParaRPr>
          </a:p>
          <a:p>
            <a:pPr indent="0" lvl="0" marL="0" marR="0" rtl="0" algn="just">
              <a:lnSpc>
                <a:spcPct val="107000"/>
              </a:lnSpc>
              <a:spcBef>
                <a:spcPts val="0"/>
              </a:spcBef>
              <a:spcAft>
                <a:spcPts val="0"/>
              </a:spcAft>
              <a:buNone/>
            </a:pPr>
            <a:r>
              <a:rPr lang="es-ES">
                <a:latin typeface="Cambria"/>
                <a:ea typeface="Cambria"/>
                <a:cs typeface="Cambria"/>
                <a:sym typeface="Cambria"/>
              </a:rPr>
              <a:t>[5] SQL Server LocalDB Documentation. https://docs.microsoft.com/en-us/sql/database-engine/configure-windows/sql-server-express-localdb Documentación de SQL Server Express LocalDB</a:t>
            </a:r>
            <a:endParaRPr>
              <a:latin typeface="Cambria"/>
              <a:ea typeface="Cambria"/>
              <a:cs typeface="Cambria"/>
              <a:sym typeface="Cambria"/>
            </a:endParaRPr>
          </a:p>
        </p:txBody>
      </p:sp>
      <p:sp>
        <p:nvSpPr>
          <p:cNvPr id="843" name="Google Shape;843;p73"/>
          <p:cNvSpPr/>
          <p:nvPr/>
        </p:nvSpPr>
        <p:spPr>
          <a:xfrm>
            <a:off x="9377946" y="-5751"/>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BIBLIOGRAFÍA</a:t>
            </a:r>
            <a:endParaRPr b="1" i="0" sz="1200" u="none" cap="none" strike="noStrike">
              <a:solidFill>
                <a:srgbClr val="FFFF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DESARROLLO</a:t>
            </a:r>
            <a:endParaRPr/>
          </a:p>
        </p:txBody>
      </p:sp>
      <p:sp>
        <p:nvSpPr>
          <p:cNvPr id="158" name="Google Shape;158;p5"/>
          <p:cNvSpPr txBox="1"/>
          <p:nvPr>
            <p:ph idx="1" type="body"/>
          </p:nvPr>
        </p:nvSpPr>
        <p:spPr>
          <a:xfrm>
            <a:off x="595569" y="1849818"/>
            <a:ext cx="8589441" cy="1248504"/>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2.3	CREAR BASE DE DATOS</a:t>
            </a:r>
            <a:endParaRPr/>
          </a:p>
          <a:p>
            <a:pPr indent="0" lvl="0" marL="0" rtl="0" algn="just">
              <a:lnSpc>
                <a:spcPct val="107000"/>
              </a:lnSpc>
              <a:spcBef>
                <a:spcPts val="0"/>
              </a:spcBef>
              <a:spcAft>
                <a:spcPts val="0"/>
              </a:spcAft>
              <a:buNone/>
            </a:pPr>
            <a:r>
              <a:rPr lang="es-ES">
                <a:latin typeface="Cambria"/>
                <a:ea typeface="Cambria"/>
                <a:cs typeface="Cambria"/>
                <a:sym typeface="Cambria"/>
              </a:rPr>
              <a:t>Al abrir SQL SERVER se crean las bases de datos banquito_db y comercializadora_db.</a:t>
            </a:r>
            <a:endParaRPr/>
          </a:p>
        </p:txBody>
      </p:sp>
      <p:sp>
        <p:nvSpPr>
          <p:cNvPr id="159" name="Google Shape;159;p5"/>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pic>
        <p:nvPicPr>
          <p:cNvPr id="160" name="Google Shape;160;p5"/>
          <p:cNvPicPr preferRelativeResize="0"/>
          <p:nvPr/>
        </p:nvPicPr>
        <p:blipFill>
          <a:blip r:embed="rId3">
            <a:alphaModFix/>
          </a:blip>
          <a:stretch>
            <a:fillRect/>
          </a:stretch>
        </p:blipFill>
        <p:spPr>
          <a:xfrm>
            <a:off x="368825" y="3096375"/>
            <a:ext cx="3617287" cy="3640675"/>
          </a:xfrm>
          <a:prstGeom prst="rect">
            <a:avLst/>
          </a:prstGeom>
          <a:noFill/>
          <a:ln>
            <a:noFill/>
          </a:ln>
        </p:spPr>
      </p:pic>
      <p:pic>
        <p:nvPicPr>
          <p:cNvPr id="161" name="Google Shape;161;p5"/>
          <p:cNvPicPr preferRelativeResize="0"/>
          <p:nvPr/>
        </p:nvPicPr>
        <p:blipFill>
          <a:blip r:embed="rId4">
            <a:alphaModFix/>
          </a:blip>
          <a:stretch>
            <a:fillRect/>
          </a:stretch>
        </p:blipFill>
        <p:spPr>
          <a:xfrm>
            <a:off x="4441776" y="3096375"/>
            <a:ext cx="4776484" cy="3640675"/>
          </a:xfrm>
          <a:prstGeom prst="rect">
            <a:avLst/>
          </a:prstGeom>
          <a:noFill/>
          <a:ln>
            <a:noFill/>
          </a:ln>
        </p:spPr>
      </p:pic>
      <p:sp>
        <p:nvSpPr>
          <p:cNvPr id="162" name="Google Shape;162;p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5435" lvl="0" marL="305435"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sz="1800">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CONCEPTUAL DE LA BASE DE DATOS</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a:t>
            </a:r>
            <a:endParaRPr b="1" i="0" sz="1200" u="none" cap="none" strike="noStrike">
              <a:solidFill>
                <a:srgbClr val="FFFF00"/>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a:t>
            </a:r>
            <a:r>
              <a:rPr b="1" lang="es-ES" sz="1200">
                <a:solidFill>
                  <a:schemeClr val="lt1"/>
                </a:solidFill>
                <a:latin typeface="Gill Sans"/>
                <a:ea typeface="Gill Sans"/>
                <a:cs typeface="Gill Sans"/>
                <a:sym typeface="Gill Sans"/>
              </a:rPr>
              <a:t>SOAP</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a:t>
            </a:r>
            <a:r>
              <a:rPr b="1" lang="es-ES" sz="1200">
                <a:solidFill>
                  <a:schemeClr val="lt1"/>
                </a:solidFill>
                <a:latin typeface="Gill Sans"/>
                <a:ea typeface="Gill Sans"/>
                <a:cs typeface="Gill Sans"/>
                <a:sym typeface="Gill Sans"/>
              </a:rPr>
              <a:t>MÓVIL</a:t>
            </a:r>
            <a:endParaRPr b="1" i="0" sz="1200" u="none" cap="none" strike="noStrike">
              <a:solidFill>
                <a:schemeClr val="lt1"/>
              </a:solidFill>
              <a:latin typeface="Gill Sans"/>
              <a:ea typeface="Gill Sans"/>
              <a:cs typeface="Gill Sans"/>
              <a:sym typeface="Gill Sans"/>
            </a:endParaRPr>
          </a:p>
          <a:p>
            <a:pPr indent="-305435" lvl="1" marL="762635" marR="0" rtl="0" algn="l">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DIAGRAMAS</a:t>
            </a:r>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1" i="0" sz="1200" u="none" cap="none" strike="noStrike">
              <a:solidFill>
                <a:schemeClr val="lt1"/>
              </a:solidFill>
              <a:latin typeface="Gill Sans"/>
              <a:ea typeface="Gill Sans"/>
              <a:cs typeface="Gill Sans"/>
              <a:sym typeface="Gill Sans"/>
            </a:endParaRPr>
          </a:p>
          <a:p>
            <a:pPr indent="-305435" lvl="0" marL="305435"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2020-08-13T07:15:02Z</dcterms:created>
  <dc:creator>Michael Villarruel</dc:creator>
</cp:coreProperties>
</file>